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89" r:id="rId2"/>
    <p:sldId id="256" r:id="rId3"/>
    <p:sldId id="257" r:id="rId4"/>
    <p:sldId id="263" r:id="rId5"/>
    <p:sldId id="259" r:id="rId6"/>
    <p:sldId id="260" r:id="rId7"/>
    <p:sldId id="264" r:id="rId8"/>
    <p:sldId id="285" r:id="rId9"/>
    <p:sldId id="286" r:id="rId10"/>
    <p:sldId id="277" r:id="rId11"/>
    <p:sldId id="282" r:id="rId12"/>
    <p:sldId id="287" r:id="rId13"/>
    <p:sldId id="283" r:id="rId14"/>
    <p:sldId id="278" r:id="rId15"/>
    <p:sldId id="279" r:id="rId16"/>
    <p:sldId id="281" r:id="rId17"/>
    <p:sldId id="280" r:id="rId18"/>
    <p:sldId id="288" r:id="rId19"/>
    <p:sldId id="269"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96B77"/>
    <a:srgbClr val="00FF9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162" autoAdjust="0"/>
  </p:normalViewPr>
  <p:slideViewPr>
    <p:cSldViewPr>
      <p:cViewPr varScale="1">
        <p:scale>
          <a:sx n="74" d="100"/>
          <a:sy n="74" d="100"/>
        </p:scale>
        <p:origin x="129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DF826E-A64E-4E92-BE99-83B385417DA6}" type="datetimeFigureOut">
              <a:rPr lang="en-US" smtClean="0"/>
              <a:pPr/>
              <a:t>6/25/2015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650D-BB54-4055-AA11-C4BA893445B7}" type="slidenum">
              <a:rPr lang="en-US" smtClean="0"/>
              <a:pPr/>
              <a:t>‹#›</a:t>
            </a:fld>
            <a:endParaRPr lang="en-US"/>
          </a:p>
        </p:txBody>
      </p:sp>
    </p:spTree>
    <p:extLst>
      <p:ext uri="{BB962C8B-B14F-4D97-AF65-F5344CB8AC3E}">
        <p14:creationId xmlns:p14="http://schemas.microsoft.com/office/powerpoint/2010/main" val="1977434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Showing the picture teacher</a:t>
            </a:r>
            <a:r>
              <a:rPr lang="en-US" baseline="0" dirty="0" smtClean="0"/>
              <a:t> can</a:t>
            </a:r>
            <a:r>
              <a:rPr lang="en-US" dirty="0" smtClean="0"/>
              <a:t> ask the question to the whole class. SS will raise their hands. Teacher can ask 5/6</a:t>
            </a:r>
            <a:r>
              <a:rPr lang="en-US" baseline="0" dirty="0" smtClean="0"/>
              <a:t> students to narrate the picture.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4</a:t>
            </a:fld>
            <a:endParaRPr lang="en-US"/>
          </a:p>
        </p:txBody>
      </p:sp>
    </p:spTree>
    <p:extLst>
      <p:ext uri="{BB962C8B-B14F-4D97-AF65-F5344CB8AC3E}">
        <p14:creationId xmlns:p14="http://schemas.microsoft.com/office/powerpoint/2010/main" val="2620322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21</a:t>
            </a:fld>
            <a:endParaRPr lang="en-US"/>
          </a:p>
        </p:txBody>
      </p:sp>
    </p:spTree>
    <p:extLst>
      <p:ext uri="{BB962C8B-B14F-4D97-AF65-F5344CB8AC3E}">
        <p14:creationId xmlns:p14="http://schemas.microsoft.com/office/powerpoint/2010/main" val="186545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Teacher can read the conversations loudly and can discuss the conversations. When students will read and</a:t>
            </a:r>
            <a:r>
              <a:rPr lang="en-US" baseline="0" dirty="0" smtClean="0"/>
              <a:t> practice the conversations teacher may help them. After reading or discussing teacher can call 2/3 pairs in front of class for practice.</a:t>
            </a:r>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7</a:t>
            </a:fld>
            <a:endParaRPr lang="en-US"/>
          </a:p>
        </p:txBody>
      </p:sp>
    </p:spTree>
    <p:extLst>
      <p:ext uri="{BB962C8B-B14F-4D97-AF65-F5344CB8AC3E}">
        <p14:creationId xmlns:p14="http://schemas.microsoft.com/office/powerpoint/2010/main" val="304778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showing</a:t>
            </a:r>
            <a:r>
              <a:rPr lang="en-US" baseline="0" dirty="0" smtClean="0"/>
              <a:t> the conversation teacher can ask his/her students to practice in pair.</a:t>
            </a:r>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10</a:t>
            </a:fld>
            <a:endParaRPr lang="en-US"/>
          </a:p>
        </p:txBody>
      </p:sp>
    </p:spTree>
    <p:extLst>
      <p:ext uri="{BB962C8B-B14F-4D97-AF65-F5344CB8AC3E}">
        <p14:creationId xmlns:p14="http://schemas.microsoft.com/office/powerpoint/2010/main" val="284097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Teacher can discuss</a:t>
            </a:r>
            <a:r>
              <a:rPr lang="en-US" baseline="0" dirty="0" smtClean="0"/>
              <a:t> about the form of interrogative sentence in present tense and other tenses. </a:t>
            </a:r>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13</a:t>
            </a:fld>
            <a:endParaRPr lang="en-US"/>
          </a:p>
        </p:txBody>
      </p:sp>
    </p:spTree>
    <p:extLst>
      <p:ext uri="{BB962C8B-B14F-4D97-AF65-F5344CB8AC3E}">
        <p14:creationId xmlns:p14="http://schemas.microsoft.com/office/powerpoint/2010/main" val="256776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the word can be shown. The SS can be asked to pronounce the word. If it is needed teacher can help. Then  the picture can be shown and asked to guess the meaning. Then the meaning can be shown. Then they can be asked to make a sentence. Teacher can show the sentence for the feedback.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1E3650D-BB54-4055-AA11-C4BA893445B7}" type="slidenum">
              <a:rPr lang="en-US" smtClean="0"/>
              <a:pPr/>
              <a:t>14</a:t>
            </a:fld>
            <a:endParaRPr lang="en-US"/>
          </a:p>
        </p:txBody>
      </p:sp>
    </p:spTree>
    <p:extLst>
      <p:ext uri="{BB962C8B-B14F-4D97-AF65-F5344CB8AC3E}">
        <p14:creationId xmlns:p14="http://schemas.microsoft.com/office/powerpoint/2010/main" val="558057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the word can be shown. The SS can be asked to pronounce the word. If it is needed teacher can help. Then  the picture can be shown and asked to guess the meaning. Then the meaning can be shown. Then they can be asked to make a sentence. Teacher can show the sentence for the feedback.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15</a:t>
            </a:fld>
            <a:endParaRPr lang="en-US"/>
          </a:p>
        </p:txBody>
      </p:sp>
    </p:spTree>
    <p:extLst>
      <p:ext uri="{BB962C8B-B14F-4D97-AF65-F5344CB8AC3E}">
        <p14:creationId xmlns:p14="http://schemas.microsoft.com/office/powerpoint/2010/main" val="2158362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the word can be shown. The SS can be asked to pronounce the word. If it is needed teacher can help. Then  the picture can be shown and asked to guess the meaning. Then the meaning can be shown. Then they can be asked to make a sentence. Teacher can show the sentence for the feedback.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16</a:t>
            </a:fld>
            <a:endParaRPr lang="en-US"/>
          </a:p>
        </p:txBody>
      </p:sp>
    </p:spTree>
    <p:extLst>
      <p:ext uri="{BB962C8B-B14F-4D97-AF65-F5344CB8AC3E}">
        <p14:creationId xmlns:p14="http://schemas.microsoft.com/office/powerpoint/2010/main" val="368553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the word can be shown. The SS can be asked to pronounce the word. If it is needed teacher can help. Then  the picture can be shown and asked to guess the meaning. Then the meaning can be shown. Then they can be asked to make a sentence. Teacher can show the sentence for the feedback.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17</a:t>
            </a:fld>
            <a:endParaRPr lang="en-US"/>
          </a:p>
        </p:txBody>
      </p:sp>
    </p:spTree>
    <p:extLst>
      <p:ext uri="{BB962C8B-B14F-4D97-AF65-F5344CB8AC3E}">
        <p14:creationId xmlns:p14="http://schemas.microsoft.com/office/powerpoint/2010/main" val="1662168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Teacher can evaluate it by orally or written</a:t>
            </a:r>
            <a:r>
              <a:rPr lang="en-US" baseline="0" dirty="0" smtClean="0"/>
              <a:t> from the SS.</a:t>
            </a:r>
            <a:endParaRPr lang="en-US" dirty="0"/>
          </a:p>
        </p:txBody>
      </p:sp>
      <p:sp>
        <p:nvSpPr>
          <p:cNvPr id="4" name="Slide Number Placeholder 3"/>
          <p:cNvSpPr>
            <a:spLocks noGrp="1"/>
          </p:cNvSpPr>
          <p:nvPr>
            <p:ph type="sldNum" sz="quarter" idx="10"/>
          </p:nvPr>
        </p:nvSpPr>
        <p:spPr/>
        <p:txBody>
          <a:bodyPr/>
          <a:lstStyle/>
          <a:p>
            <a:fld id="{91E3650D-BB54-4055-AA11-C4BA893445B7}" type="slidenum">
              <a:rPr lang="en-US" smtClean="0"/>
              <a:pPr/>
              <a:t>19</a:t>
            </a:fld>
            <a:endParaRPr lang="en-US"/>
          </a:p>
        </p:txBody>
      </p:sp>
    </p:spTree>
    <p:extLst>
      <p:ext uri="{BB962C8B-B14F-4D97-AF65-F5344CB8AC3E}">
        <p14:creationId xmlns:p14="http://schemas.microsoft.com/office/powerpoint/2010/main" val="1078542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6/25/2015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6/25/2015</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slide" Target="slide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jpeg"/><Relationship Id="rId7"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2.xml"/><Relationship Id="rId3" Type="http://schemas.openxmlformats.org/officeDocument/2006/relationships/audio" Target="../media/audio1.wav"/><Relationship Id="rId7" Type="http://schemas.openxmlformats.org/officeDocument/2006/relationships/slide" Target="slide10.xml"/><Relationship Id="rId12"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2209800" y="1219200"/>
            <a:ext cx="5257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This is a hidden slide</a:t>
            </a:r>
            <a:endParaRPr lang="en-US" sz="2800" dirty="0"/>
          </a:p>
        </p:txBody>
      </p:sp>
      <p:sp>
        <p:nvSpPr>
          <p:cNvPr id="3" name="Rectangle 2"/>
          <p:cNvSpPr/>
          <p:nvPr/>
        </p:nvSpPr>
        <p:spPr>
          <a:xfrm>
            <a:off x="1257300" y="2743200"/>
            <a:ext cx="7162800" cy="2209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Dear honorable teacher please follow the instructions that has given in the </a:t>
            </a:r>
            <a:r>
              <a:rPr lang="en-US" sz="2400" smtClean="0"/>
              <a:t>slide </a:t>
            </a:r>
            <a:r>
              <a:rPr lang="en-US" sz="2400" smtClean="0"/>
              <a:t>notes </a:t>
            </a:r>
            <a:r>
              <a:rPr lang="en-US" sz="2400" dirty="0"/>
              <a:t>(under the every slide). It </a:t>
            </a:r>
            <a:r>
              <a:rPr lang="en-US" sz="2400" dirty="0" smtClean="0"/>
              <a:t>would be helpful to take a successful class. Thanks a lot. I wish you good luck.</a:t>
            </a:r>
            <a:endParaRPr lang="en-US" sz="2400" dirty="0"/>
          </a:p>
        </p:txBody>
      </p:sp>
      <p:sp>
        <p:nvSpPr>
          <p:cNvPr id="4" name="Rectangle 3"/>
          <p:cNvSpPr/>
          <p:nvPr/>
        </p:nvSpPr>
        <p:spPr>
          <a:xfrm>
            <a:off x="76200" y="76200"/>
            <a:ext cx="8991600" cy="67056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0500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nv.png"/>
          <p:cNvPicPr>
            <a:picLocks noChangeAspect="1"/>
          </p:cNvPicPr>
          <p:nvPr/>
        </p:nvPicPr>
        <p:blipFill>
          <a:blip r:embed="rId3"/>
          <a:stretch>
            <a:fillRect/>
          </a:stretch>
        </p:blipFill>
        <p:spPr>
          <a:xfrm>
            <a:off x="2467914" y="2590800"/>
            <a:ext cx="4267200" cy="3124201"/>
          </a:xfrm>
          <a:prstGeom prst="rect">
            <a:avLst/>
          </a:pr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Rounded Rectangular Callout 11"/>
          <p:cNvSpPr/>
          <p:nvPr/>
        </p:nvSpPr>
        <p:spPr>
          <a:xfrm>
            <a:off x="5563539" y="663198"/>
            <a:ext cx="2343150" cy="1046307"/>
          </a:xfrm>
          <a:prstGeom prst="wedgeRoundRectCallout">
            <a:avLst>
              <a:gd name="adj1" fmla="val -50656"/>
              <a:gd name="adj2" fmla="val 162652"/>
              <a:gd name="adj3" fmla="val 16667"/>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Hi ! My name is </a:t>
            </a:r>
            <a:r>
              <a:rPr lang="en-US" b="1" dirty="0" err="1" smtClean="0">
                <a:solidFill>
                  <a:srgbClr val="0070C0"/>
                </a:solidFill>
              </a:rPr>
              <a:t>Sajed</a:t>
            </a:r>
            <a:r>
              <a:rPr lang="en-US" b="1" dirty="0" smtClean="0">
                <a:solidFill>
                  <a:srgbClr val="0070C0"/>
                </a:solidFill>
              </a:rPr>
              <a:t>.</a:t>
            </a:r>
            <a:endParaRPr lang="en-US" b="1" dirty="0">
              <a:solidFill>
                <a:srgbClr val="0070C0"/>
              </a:solidFill>
            </a:endParaRPr>
          </a:p>
        </p:txBody>
      </p:sp>
      <p:sp>
        <p:nvSpPr>
          <p:cNvPr id="13" name="Rounded Rectangular Callout 12"/>
          <p:cNvSpPr/>
          <p:nvPr/>
        </p:nvSpPr>
        <p:spPr>
          <a:xfrm>
            <a:off x="685800" y="663198"/>
            <a:ext cx="2590800" cy="1114559"/>
          </a:xfrm>
          <a:prstGeom prst="wedgeRoundRectCallout">
            <a:avLst>
              <a:gd name="adj1" fmla="val 57090"/>
              <a:gd name="adj2" fmla="val 156999"/>
              <a:gd name="adj3" fmla="val 16667"/>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Hello! I am Joy. I am the class captain.</a:t>
            </a:r>
            <a:endParaRPr lang="en-US" b="1" dirty="0">
              <a:solidFill>
                <a:srgbClr val="0070C0"/>
              </a:solidFill>
            </a:endParaRPr>
          </a:p>
        </p:txBody>
      </p:sp>
      <p:sp>
        <p:nvSpPr>
          <p:cNvPr id="11" name="Rectangle 10"/>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p:cNvSpPr/>
          <p:nvPr/>
        </p:nvSpPr>
        <p:spPr>
          <a:xfrm>
            <a:off x="685800" y="649246"/>
            <a:ext cx="2895600" cy="1114559"/>
          </a:xfrm>
          <a:prstGeom prst="wedgeRoundRectCallout">
            <a:avLst>
              <a:gd name="adj1" fmla="val 44286"/>
              <a:gd name="adj2" fmla="val 150319"/>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lumMod val="10000"/>
                  </a:schemeClr>
                </a:solidFill>
              </a:rPr>
              <a:t>Where do you come from , </a:t>
            </a:r>
            <a:r>
              <a:rPr lang="en-US" b="1" dirty="0" err="1" smtClean="0">
                <a:solidFill>
                  <a:schemeClr val="bg2">
                    <a:lumMod val="10000"/>
                  </a:schemeClr>
                </a:solidFill>
              </a:rPr>
              <a:t>Sajed</a:t>
            </a:r>
            <a:r>
              <a:rPr lang="en-US" b="1" dirty="0" smtClean="0">
                <a:solidFill>
                  <a:schemeClr val="bg2">
                    <a:lumMod val="10000"/>
                  </a:schemeClr>
                </a:solidFill>
              </a:rPr>
              <a:t> ?</a:t>
            </a:r>
            <a:endParaRPr lang="en-US" b="1" dirty="0">
              <a:solidFill>
                <a:schemeClr val="bg2">
                  <a:lumMod val="10000"/>
                </a:schemeClr>
              </a:solidFill>
            </a:endParaRPr>
          </a:p>
        </p:txBody>
      </p:sp>
      <p:sp>
        <p:nvSpPr>
          <p:cNvPr id="9" name="Rounded Rectangular Callout 8"/>
          <p:cNvSpPr/>
          <p:nvPr/>
        </p:nvSpPr>
        <p:spPr>
          <a:xfrm>
            <a:off x="4572000" y="617234"/>
            <a:ext cx="4203342" cy="1066800"/>
          </a:xfrm>
          <a:prstGeom prst="wedgeRoundRectCallout">
            <a:avLst>
              <a:gd name="adj1" fmla="val -24669"/>
              <a:gd name="adj2" fmla="val 157507"/>
              <a:gd name="adj3" fmla="val 16667"/>
            </a:avLst>
          </a:prstGeom>
          <a:solidFill>
            <a:schemeClr val="accent6">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I am from </a:t>
            </a:r>
            <a:r>
              <a:rPr lang="en-US" b="1" dirty="0" err="1" smtClean="0">
                <a:solidFill>
                  <a:srgbClr val="0070C0"/>
                </a:solidFill>
              </a:rPr>
              <a:t>Sylhet</a:t>
            </a:r>
            <a:r>
              <a:rPr lang="en-US" b="1" dirty="0" smtClean="0">
                <a:solidFill>
                  <a:srgbClr val="0070C0"/>
                </a:solidFill>
              </a:rPr>
              <a:t>. My father got transferred here. That`s why I am here in Khulna.</a:t>
            </a:r>
            <a:endParaRPr lang="en-US" b="1" dirty="0"/>
          </a:p>
        </p:txBody>
      </p:sp>
      <p:sp>
        <p:nvSpPr>
          <p:cNvPr id="8" name="Rounded Rectangular Callout 7"/>
          <p:cNvSpPr/>
          <p:nvPr/>
        </p:nvSpPr>
        <p:spPr>
          <a:xfrm>
            <a:off x="685800" y="663198"/>
            <a:ext cx="2971800" cy="1133879"/>
          </a:xfrm>
          <a:prstGeom prst="wedgeRoundRectCallout">
            <a:avLst>
              <a:gd name="adj1" fmla="val 44011"/>
              <a:gd name="adj2" fmla="val 152047"/>
              <a:gd name="adj3" fmla="val 16667"/>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Well, I am sure you will like Khulna and your new school.</a:t>
            </a:r>
            <a:endParaRPr lang="en-US" b="1" dirty="0">
              <a:solidFill>
                <a:srgbClr val="0070C0"/>
              </a:solidFill>
            </a:endParaRPr>
          </a:p>
        </p:txBody>
      </p:sp>
      <p:sp>
        <p:nvSpPr>
          <p:cNvPr id="3" name="Rounded Rectangular Callout 2"/>
          <p:cNvSpPr/>
          <p:nvPr/>
        </p:nvSpPr>
        <p:spPr>
          <a:xfrm>
            <a:off x="4800600" y="663198"/>
            <a:ext cx="3974742" cy="1020836"/>
          </a:xfrm>
          <a:prstGeom prst="wedgeRoundRectCallout">
            <a:avLst>
              <a:gd name="adj1" fmla="val -29257"/>
              <a:gd name="adj2" fmla="val 153335"/>
              <a:gd name="adj3" fmla="val 16667"/>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lumMod val="10000"/>
                  </a:schemeClr>
                </a:solidFill>
              </a:rPr>
              <a:t>I know I will. Will you be my friend ?</a:t>
            </a:r>
            <a:endParaRPr lang="en-US" b="1" dirty="0">
              <a:solidFill>
                <a:schemeClr val="bg2">
                  <a:lumMod val="10000"/>
                </a:schemeClr>
              </a:solidFill>
            </a:endParaRPr>
          </a:p>
        </p:txBody>
      </p:sp>
      <p:sp>
        <p:nvSpPr>
          <p:cNvPr id="4" name="Rounded Rectangular Callout 3"/>
          <p:cNvSpPr/>
          <p:nvPr/>
        </p:nvSpPr>
        <p:spPr>
          <a:xfrm>
            <a:off x="685800" y="663198"/>
            <a:ext cx="2895600" cy="1020836"/>
          </a:xfrm>
          <a:prstGeom prst="wedgeRoundRectCallout">
            <a:avLst>
              <a:gd name="adj1" fmla="val 46773"/>
              <a:gd name="adj2" fmla="val 172259"/>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lumMod val="10000"/>
                  </a:schemeClr>
                </a:solidFill>
              </a:rPr>
              <a:t>I am already your friend !</a:t>
            </a:r>
            <a:endParaRPr lang="en-US" b="1" dirty="0">
              <a:solidFill>
                <a:schemeClr val="bg2">
                  <a:lumMod val="10000"/>
                </a:schemeClr>
              </a:solidFill>
            </a:endParaRPr>
          </a:p>
        </p:txBody>
      </p:sp>
      <p:sp>
        <p:nvSpPr>
          <p:cNvPr id="5" name="Rounded Rectangular Callout 4">
            <a:hlinkClick r:id="rId4" action="ppaction://hlinksldjump"/>
          </p:cNvPr>
          <p:cNvSpPr/>
          <p:nvPr/>
        </p:nvSpPr>
        <p:spPr>
          <a:xfrm>
            <a:off x="7620000" y="4114800"/>
            <a:ext cx="838200" cy="685800"/>
          </a:xfrm>
          <a:prstGeom prst="wedgeRoundRectCallout">
            <a:avLst>
              <a:gd name="adj1" fmla="val -120705"/>
              <a:gd name="adj2" fmla="val 41843"/>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hlinkClick r:id="rId4" action="ppaction://hlinksldjump"/>
              </a:rPr>
              <a:t>back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xit" presetSubtype="32" fill="hold" grpId="1" nodeType="clickEffect">
                                  <p:stCondLst>
                                    <p:cond delay="0"/>
                                  </p:stCondLst>
                                  <p:childTnLst>
                                    <p:anim calcmode="lin" valueType="num">
                                      <p:cBhvr>
                                        <p:cTn id="17" dur="500"/>
                                        <p:tgtEl>
                                          <p:spTgt spid="13"/>
                                        </p:tgtEl>
                                        <p:attrNameLst>
                                          <p:attrName>ppt_w</p:attrName>
                                        </p:attrNameLst>
                                      </p:cBhvr>
                                      <p:tavLst>
                                        <p:tav tm="0">
                                          <p:val>
                                            <p:strVal val="ppt_w"/>
                                          </p:val>
                                        </p:tav>
                                        <p:tav tm="100000">
                                          <p:val>
                                            <p:fltVal val="0"/>
                                          </p:val>
                                        </p:tav>
                                      </p:tavLst>
                                    </p:anim>
                                    <p:anim calcmode="lin" valueType="num">
                                      <p:cBhvr>
                                        <p:cTn id="18" dur="500"/>
                                        <p:tgtEl>
                                          <p:spTgt spid="13"/>
                                        </p:tgtEl>
                                        <p:attrNameLst>
                                          <p:attrName>ppt_h</p:attrName>
                                        </p:attrNameLst>
                                      </p:cBhvr>
                                      <p:tavLst>
                                        <p:tav tm="0">
                                          <p:val>
                                            <p:strVal val="ppt_h"/>
                                          </p:val>
                                        </p:tav>
                                        <p:tav tm="100000">
                                          <p:val>
                                            <p:fltVal val="0"/>
                                          </p:val>
                                        </p:tav>
                                      </p:tavLst>
                                    </p:anim>
                                    <p:set>
                                      <p:cBhvr>
                                        <p:cTn id="19" dur="1" fill="hold">
                                          <p:stCondLst>
                                            <p:cond delay="4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xit" presetSubtype="32" fill="hold" grpId="1" nodeType="clickEffect">
                                  <p:stCondLst>
                                    <p:cond delay="0"/>
                                  </p:stCondLst>
                                  <p:childTnLst>
                                    <p:anim calcmode="lin" valueType="num">
                                      <p:cBhvr>
                                        <p:cTn id="28" dur="500"/>
                                        <p:tgtEl>
                                          <p:spTgt spid="12"/>
                                        </p:tgtEl>
                                        <p:attrNameLst>
                                          <p:attrName>ppt_w</p:attrName>
                                        </p:attrNameLst>
                                      </p:cBhvr>
                                      <p:tavLst>
                                        <p:tav tm="0">
                                          <p:val>
                                            <p:strVal val="ppt_w"/>
                                          </p:val>
                                        </p:tav>
                                        <p:tav tm="100000">
                                          <p:val>
                                            <p:fltVal val="0"/>
                                          </p:val>
                                        </p:tav>
                                      </p:tavLst>
                                    </p:anim>
                                    <p:anim calcmode="lin" valueType="num">
                                      <p:cBhvr>
                                        <p:cTn id="29" dur="500"/>
                                        <p:tgtEl>
                                          <p:spTgt spid="12"/>
                                        </p:tgtEl>
                                        <p:attrNameLst>
                                          <p:attrName>ppt_h</p:attrName>
                                        </p:attrNameLst>
                                      </p:cBhvr>
                                      <p:tavLst>
                                        <p:tav tm="0">
                                          <p:val>
                                            <p:strVal val="ppt_h"/>
                                          </p:val>
                                        </p:tav>
                                        <p:tav tm="100000">
                                          <p:val>
                                            <p:fltVal val="0"/>
                                          </p:val>
                                        </p:tav>
                                      </p:tavLst>
                                    </p:anim>
                                    <p:set>
                                      <p:cBhvr>
                                        <p:cTn id="30" dur="1" fill="hold">
                                          <p:stCondLst>
                                            <p:cond delay="499"/>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up)">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xit" presetSubtype="32" fill="hold" grpId="1" nodeType="clickEffect">
                                  <p:stCondLst>
                                    <p:cond delay="0"/>
                                  </p:stCondLst>
                                  <p:childTnLst>
                                    <p:anim calcmode="lin" valueType="num">
                                      <p:cBhvr>
                                        <p:cTn id="39" dur="500"/>
                                        <p:tgtEl>
                                          <p:spTgt spid="2"/>
                                        </p:tgtEl>
                                        <p:attrNameLst>
                                          <p:attrName>ppt_w</p:attrName>
                                        </p:attrNameLst>
                                      </p:cBhvr>
                                      <p:tavLst>
                                        <p:tav tm="0">
                                          <p:val>
                                            <p:strVal val="ppt_w"/>
                                          </p:val>
                                        </p:tav>
                                        <p:tav tm="100000">
                                          <p:val>
                                            <p:fltVal val="0"/>
                                          </p:val>
                                        </p:tav>
                                      </p:tavLst>
                                    </p:anim>
                                    <p:anim calcmode="lin" valueType="num">
                                      <p:cBhvr>
                                        <p:cTn id="40" dur="500"/>
                                        <p:tgtEl>
                                          <p:spTgt spid="2"/>
                                        </p:tgtEl>
                                        <p:attrNameLst>
                                          <p:attrName>ppt_h</p:attrName>
                                        </p:attrNameLst>
                                      </p:cBhvr>
                                      <p:tavLst>
                                        <p:tav tm="0">
                                          <p:val>
                                            <p:strVal val="ppt_h"/>
                                          </p:val>
                                        </p:tav>
                                        <p:tav tm="100000">
                                          <p:val>
                                            <p:fltVal val="0"/>
                                          </p:val>
                                        </p:tav>
                                      </p:tavLst>
                                    </p:anim>
                                    <p:animEffect transition="out" filter="fade">
                                      <p:cBhvr>
                                        <p:cTn id="41" dur="500"/>
                                        <p:tgtEl>
                                          <p:spTgt spid="2"/>
                                        </p:tgtEl>
                                      </p:cBhvr>
                                    </p:animEffect>
                                    <p:set>
                                      <p:cBhvr>
                                        <p:cTn id="42" dur="1" fill="hold">
                                          <p:stCondLst>
                                            <p:cond delay="499"/>
                                          </p:stCondLst>
                                        </p:cTn>
                                        <p:tgtEl>
                                          <p:spTgt spid="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xit" presetSubtype="32" fill="hold" grpId="1" nodeType="clickEffect">
                                  <p:stCondLst>
                                    <p:cond delay="0"/>
                                  </p:stCondLst>
                                  <p:childTnLst>
                                    <p:anim calcmode="lin" valueType="num">
                                      <p:cBhvr>
                                        <p:cTn id="51" dur="500"/>
                                        <p:tgtEl>
                                          <p:spTgt spid="9"/>
                                        </p:tgtEl>
                                        <p:attrNameLst>
                                          <p:attrName>ppt_w</p:attrName>
                                        </p:attrNameLst>
                                      </p:cBhvr>
                                      <p:tavLst>
                                        <p:tav tm="0">
                                          <p:val>
                                            <p:strVal val="ppt_w"/>
                                          </p:val>
                                        </p:tav>
                                        <p:tav tm="100000">
                                          <p:val>
                                            <p:fltVal val="0"/>
                                          </p:val>
                                        </p:tav>
                                      </p:tavLst>
                                    </p:anim>
                                    <p:anim calcmode="lin" valueType="num">
                                      <p:cBhvr>
                                        <p:cTn id="52" dur="500"/>
                                        <p:tgtEl>
                                          <p:spTgt spid="9"/>
                                        </p:tgtEl>
                                        <p:attrNameLst>
                                          <p:attrName>ppt_h</p:attrName>
                                        </p:attrNameLst>
                                      </p:cBhvr>
                                      <p:tavLst>
                                        <p:tav tm="0">
                                          <p:val>
                                            <p:strVal val="ppt_h"/>
                                          </p:val>
                                        </p:tav>
                                        <p:tav tm="100000">
                                          <p:val>
                                            <p:fltVal val="0"/>
                                          </p:val>
                                        </p:tav>
                                      </p:tavLst>
                                    </p:anim>
                                    <p:set>
                                      <p:cBhvr>
                                        <p:cTn id="53" dur="1" fill="hold">
                                          <p:stCondLst>
                                            <p:cond delay="499"/>
                                          </p:stCondLst>
                                        </p:cTn>
                                        <p:tgtEl>
                                          <p:spTgt spid="9"/>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down)">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xit" presetSubtype="32" fill="hold" grpId="1" nodeType="clickEffect">
                                  <p:stCondLst>
                                    <p:cond delay="0"/>
                                  </p:stCondLst>
                                  <p:childTnLst>
                                    <p:anim calcmode="lin" valueType="num">
                                      <p:cBhvr>
                                        <p:cTn id="62" dur="500"/>
                                        <p:tgtEl>
                                          <p:spTgt spid="8"/>
                                        </p:tgtEl>
                                        <p:attrNameLst>
                                          <p:attrName>ppt_w</p:attrName>
                                        </p:attrNameLst>
                                      </p:cBhvr>
                                      <p:tavLst>
                                        <p:tav tm="0">
                                          <p:val>
                                            <p:strVal val="ppt_w"/>
                                          </p:val>
                                        </p:tav>
                                        <p:tav tm="100000">
                                          <p:val>
                                            <p:fltVal val="0"/>
                                          </p:val>
                                        </p:tav>
                                      </p:tavLst>
                                    </p:anim>
                                    <p:anim calcmode="lin" valueType="num">
                                      <p:cBhvr>
                                        <p:cTn id="63" dur="500"/>
                                        <p:tgtEl>
                                          <p:spTgt spid="8"/>
                                        </p:tgtEl>
                                        <p:attrNameLst>
                                          <p:attrName>ppt_h</p:attrName>
                                        </p:attrNameLst>
                                      </p:cBhvr>
                                      <p:tavLst>
                                        <p:tav tm="0">
                                          <p:val>
                                            <p:strVal val="ppt_h"/>
                                          </p:val>
                                        </p:tav>
                                        <p:tav tm="100000">
                                          <p:val>
                                            <p:fltVal val="0"/>
                                          </p:val>
                                        </p:tav>
                                      </p:tavLst>
                                    </p:anim>
                                    <p:set>
                                      <p:cBhvr>
                                        <p:cTn id="64" dur="1" fill="hold">
                                          <p:stCondLst>
                                            <p:cond delay="499"/>
                                          </p:stCondLst>
                                        </p:cTn>
                                        <p:tgtEl>
                                          <p:spTgt spid="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wipe(up)">
                                      <p:cBhvr>
                                        <p:cTn id="69" dur="500"/>
                                        <p:tgtEl>
                                          <p:spTgt spid="3"/>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xit" presetSubtype="32" fill="hold" grpId="1" nodeType="clickEffect">
                                  <p:stCondLst>
                                    <p:cond delay="0"/>
                                  </p:stCondLst>
                                  <p:childTnLst>
                                    <p:anim calcmode="lin" valueType="num">
                                      <p:cBhvr>
                                        <p:cTn id="73" dur="500"/>
                                        <p:tgtEl>
                                          <p:spTgt spid="3"/>
                                        </p:tgtEl>
                                        <p:attrNameLst>
                                          <p:attrName>ppt_w</p:attrName>
                                        </p:attrNameLst>
                                      </p:cBhvr>
                                      <p:tavLst>
                                        <p:tav tm="0">
                                          <p:val>
                                            <p:strVal val="ppt_w"/>
                                          </p:val>
                                        </p:tav>
                                        <p:tav tm="100000">
                                          <p:val>
                                            <p:fltVal val="0"/>
                                          </p:val>
                                        </p:tav>
                                      </p:tavLst>
                                    </p:anim>
                                    <p:anim calcmode="lin" valueType="num">
                                      <p:cBhvr>
                                        <p:cTn id="74" dur="500"/>
                                        <p:tgtEl>
                                          <p:spTgt spid="3"/>
                                        </p:tgtEl>
                                        <p:attrNameLst>
                                          <p:attrName>ppt_h</p:attrName>
                                        </p:attrNameLst>
                                      </p:cBhvr>
                                      <p:tavLst>
                                        <p:tav tm="0">
                                          <p:val>
                                            <p:strVal val="ppt_h"/>
                                          </p:val>
                                        </p:tav>
                                        <p:tav tm="100000">
                                          <p:val>
                                            <p:fltVal val="0"/>
                                          </p:val>
                                        </p:tav>
                                      </p:tavLst>
                                    </p:anim>
                                    <p:animEffect transition="out" filter="fade">
                                      <p:cBhvr>
                                        <p:cTn id="75" dur="500"/>
                                        <p:tgtEl>
                                          <p:spTgt spid="3"/>
                                        </p:tgtEl>
                                      </p:cBhvr>
                                    </p:animEffect>
                                    <p:set>
                                      <p:cBhvr>
                                        <p:cTn id="76" dur="1" fill="hold">
                                          <p:stCondLst>
                                            <p:cond delay="499"/>
                                          </p:stCondLst>
                                        </p:cTn>
                                        <p:tgtEl>
                                          <p:spTgt spid="3"/>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4"/>
                                        </p:tgtEl>
                                        <p:attrNameLst>
                                          <p:attrName>style.visibility</p:attrName>
                                        </p:attrNameLst>
                                      </p:cBhvr>
                                      <p:to>
                                        <p:strVal val="visible"/>
                                      </p:to>
                                    </p:set>
                                    <p:animEffect transition="in" filter="wipe(up)">
                                      <p:cBhvr>
                                        <p:cTn id="81" dur="500"/>
                                        <p:tgtEl>
                                          <p:spTgt spid="4"/>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xit" presetSubtype="32" fill="hold" grpId="1" nodeType="clickEffect">
                                  <p:stCondLst>
                                    <p:cond delay="0"/>
                                  </p:stCondLst>
                                  <p:childTnLst>
                                    <p:anim calcmode="lin" valueType="num">
                                      <p:cBhvr>
                                        <p:cTn id="85" dur="500"/>
                                        <p:tgtEl>
                                          <p:spTgt spid="4"/>
                                        </p:tgtEl>
                                        <p:attrNameLst>
                                          <p:attrName>ppt_w</p:attrName>
                                        </p:attrNameLst>
                                      </p:cBhvr>
                                      <p:tavLst>
                                        <p:tav tm="0">
                                          <p:val>
                                            <p:strVal val="ppt_w"/>
                                          </p:val>
                                        </p:tav>
                                        <p:tav tm="100000">
                                          <p:val>
                                            <p:fltVal val="0"/>
                                          </p:val>
                                        </p:tav>
                                      </p:tavLst>
                                    </p:anim>
                                    <p:anim calcmode="lin" valueType="num">
                                      <p:cBhvr>
                                        <p:cTn id="86" dur="500"/>
                                        <p:tgtEl>
                                          <p:spTgt spid="4"/>
                                        </p:tgtEl>
                                        <p:attrNameLst>
                                          <p:attrName>ppt_h</p:attrName>
                                        </p:attrNameLst>
                                      </p:cBhvr>
                                      <p:tavLst>
                                        <p:tav tm="0">
                                          <p:val>
                                            <p:strVal val="ppt_h"/>
                                          </p:val>
                                        </p:tav>
                                        <p:tav tm="100000">
                                          <p:val>
                                            <p:fltVal val="0"/>
                                          </p:val>
                                        </p:tav>
                                      </p:tavLst>
                                    </p:anim>
                                    <p:animEffect transition="out" filter="fade">
                                      <p:cBhvr>
                                        <p:cTn id="87" dur="500"/>
                                        <p:tgtEl>
                                          <p:spTgt spid="4"/>
                                        </p:tgtEl>
                                      </p:cBhvr>
                                    </p:animEffect>
                                    <p:set>
                                      <p:cBhvr>
                                        <p:cTn id="88" dur="1" fill="hold">
                                          <p:stCondLst>
                                            <p:cond delay="499"/>
                                          </p:stCondLst>
                                        </p:cTn>
                                        <p:tgtEl>
                                          <p:spTgt spid="4"/>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tgtEl>
                                        <p:attrNameLst>
                                          <p:attrName>style.visibility</p:attrName>
                                        </p:attrNameLst>
                                      </p:cBhvr>
                                      <p:to>
                                        <p:strVal val="visible"/>
                                      </p:to>
                                    </p:set>
                                    <p:anim calcmode="lin" valueType="num">
                                      <p:cBhvr>
                                        <p:cTn id="93" dur="500" fill="hold"/>
                                        <p:tgtEl>
                                          <p:spTgt spid="5"/>
                                        </p:tgtEl>
                                        <p:attrNameLst>
                                          <p:attrName>ppt_w</p:attrName>
                                        </p:attrNameLst>
                                      </p:cBhvr>
                                      <p:tavLst>
                                        <p:tav tm="0">
                                          <p:val>
                                            <p:fltVal val="0"/>
                                          </p:val>
                                        </p:tav>
                                        <p:tav tm="100000">
                                          <p:val>
                                            <p:strVal val="#ppt_w"/>
                                          </p:val>
                                        </p:tav>
                                      </p:tavLst>
                                    </p:anim>
                                    <p:anim calcmode="lin" valueType="num">
                                      <p:cBhvr>
                                        <p:cTn id="94" dur="500" fill="hold"/>
                                        <p:tgtEl>
                                          <p:spTgt spid="5"/>
                                        </p:tgtEl>
                                        <p:attrNameLst>
                                          <p:attrName>ppt_h</p:attrName>
                                        </p:attrNameLst>
                                      </p:cBhvr>
                                      <p:tavLst>
                                        <p:tav tm="0">
                                          <p:val>
                                            <p:fltVal val="0"/>
                                          </p:val>
                                        </p:tav>
                                        <p:tav tm="100000">
                                          <p:val>
                                            <p:strVal val="#ppt_h"/>
                                          </p:val>
                                        </p:tav>
                                      </p:tavLst>
                                    </p:anim>
                                    <p:animEffect transition="in" filter="fade">
                                      <p:cBhvr>
                                        <p:cTn id="9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2" grpId="0" animBg="1"/>
      <p:bldP spid="2" grpId="1" animBg="1"/>
      <p:bldP spid="9" grpId="0" animBg="1"/>
      <p:bldP spid="9" grpId="1" animBg="1"/>
      <p:bldP spid="8" grpId="0" animBg="1"/>
      <p:bldP spid="8" grpId="1" animBg="1"/>
      <p:bldP spid="3" grpId="0" animBg="1"/>
      <p:bldP spid="3" grpId="1" animBg="1"/>
      <p:bldP spid="4" grpId="0" animBg="1"/>
      <p:bldP spid="4" grpId="1"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nver2.png"/>
          <p:cNvPicPr>
            <a:picLocks noChangeAspect="1"/>
          </p:cNvPicPr>
          <p:nvPr/>
        </p:nvPicPr>
        <p:blipFill>
          <a:blip r:embed="rId2"/>
          <a:stretch>
            <a:fillRect/>
          </a:stretch>
        </p:blipFill>
        <p:spPr>
          <a:xfrm>
            <a:off x="3588231" y="1291337"/>
            <a:ext cx="1967537" cy="1884709"/>
          </a:xfrm>
          <a:prstGeom prst="round2DiagRect">
            <a:avLst>
              <a:gd name="adj1" fmla="val 16667"/>
              <a:gd name="adj2" fmla="val 0"/>
            </a:avLst>
          </a:prstGeom>
          <a:ln w="38100" cap="sq">
            <a:solidFill>
              <a:schemeClr val="accent1">
                <a:lumMod val="60000"/>
                <a:lumOff val="40000"/>
              </a:schemeClr>
            </a:solidFill>
            <a:miter lim="800000"/>
          </a:ln>
          <a:effectLst>
            <a:outerShdw blurRad="254000" algn="tl" rotWithShape="0">
              <a:srgbClr val="000000">
                <a:alpha val="43000"/>
              </a:srgbClr>
            </a:outerShdw>
          </a:effectLst>
        </p:spPr>
      </p:pic>
      <p:sp>
        <p:nvSpPr>
          <p:cNvPr id="7" name="TextBox 6"/>
          <p:cNvSpPr txBox="1"/>
          <p:nvPr/>
        </p:nvSpPr>
        <p:spPr>
          <a:xfrm>
            <a:off x="1676400" y="510570"/>
            <a:ext cx="6477000" cy="400110"/>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000" b="1" dirty="0" smtClean="0"/>
              <a:t>A conversation between  </a:t>
            </a:r>
            <a:r>
              <a:rPr lang="en-US" sz="2000" b="1" dirty="0" err="1" smtClean="0"/>
              <a:t>Akash</a:t>
            </a:r>
            <a:r>
              <a:rPr lang="en-US" sz="2000" b="1" dirty="0" smtClean="0"/>
              <a:t> and </a:t>
            </a:r>
            <a:r>
              <a:rPr lang="en-US" sz="2000" b="1" dirty="0" err="1" smtClean="0"/>
              <a:t>Mamun</a:t>
            </a:r>
            <a:r>
              <a:rPr lang="en-US" sz="2000" b="1" dirty="0" smtClean="0"/>
              <a:t> </a:t>
            </a:r>
            <a:endParaRPr lang="en-US" sz="2000" b="1" dirty="0"/>
          </a:p>
        </p:txBody>
      </p:sp>
      <p:pic>
        <p:nvPicPr>
          <p:cNvPr id="11" name="Picture 10" descr="conver6.png"/>
          <p:cNvPicPr>
            <a:picLocks noChangeAspect="1"/>
          </p:cNvPicPr>
          <p:nvPr/>
        </p:nvPicPr>
        <p:blipFill>
          <a:blip r:embed="rId3"/>
          <a:stretch>
            <a:fillRect/>
          </a:stretch>
        </p:blipFill>
        <p:spPr>
          <a:xfrm>
            <a:off x="990600" y="2667000"/>
            <a:ext cx="1762838" cy="2315511"/>
          </a:xfrm>
          <a:prstGeom prst="rect">
            <a:avLst/>
          </a:prstGeom>
          <a:ln w="38100">
            <a:solidFill>
              <a:schemeClr val="accent1">
                <a:lumMod val="60000"/>
                <a:lumOff val="40000"/>
              </a:schemeClr>
            </a:solidFill>
          </a:ln>
          <a:effectLst>
            <a:outerShdw blurRad="50800" dist="38100" dir="8100000" algn="tr" rotWithShape="0">
              <a:prstClr val="black">
                <a:alpha val="40000"/>
              </a:prstClr>
            </a:outerShdw>
          </a:effectLst>
        </p:spPr>
      </p:pic>
      <p:pic>
        <p:nvPicPr>
          <p:cNvPr id="12" name="Picture 11" descr="conver6.png"/>
          <p:cNvPicPr>
            <a:picLocks noChangeAspect="1"/>
          </p:cNvPicPr>
          <p:nvPr/>
        </p:nvPicPr>
        <p:blipFill>
          <a:blip r:embed="rId4"/>
          <a:stretch>
            <a:fillRect/>
          </a:stretch>
        </p:blipFill>
        <p:spPr>
          <a:xfrm>
            <a:off x="6705600" y="2590800"/>
            <a:ext cx="1905770" cy="2563261"/>
          </a:xfrm>
          <a:prstGeom prst="rect">
            <a:avLst/>
          </a:prstGeom>
          <a:ln w="38100">
            <a:solidFill>
              <a:schemeClr val="accent1">
                <a:lumMod val="40000"/>
                <a:lumOff val="60000"/>
              </a:schemeClr>
            </a:solidFill>
          </a:ln>
          <a:effectLst>
            <a:outerShdw blurRad="50800" dist="38100" dir="2700000" algn="tl" rotWithShape="0">
              <a:prstClr val="black">
                <a:alpha val="40000"/>
              </a:prstClr>
            </a:outerShdw>
          </a:effectLst>
        </p:spPr>
      </p:pic>
      <p:sp>
        <p:nvSpPr>
          <p:cNvPr id="13" name="Rounded Rectangular Callout 12"/>
          <p:cNvSpPr/>
          <p:nvPr/>
        </p:nvSpPr>
        <p:spPr>
          <a:xfrm>
            <a:off x="3588231" y="3629269"/>
            <a:ext cx="2819400" cy="894001"/>
          </a:xfrm>
          <a:prstGeom prst="wedgeRoundRectCallout">
            <a:avLst>
              <a:gd name="adj1" fmla="val -83881"/>
              <a:gd name="adj2" fmla="val -65139"/>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What does your cousin do, </a:t>
            </a:r>
            <a:r>
              <a:rPr lang="en-US" b="1" dirty="0" err="1" smtClean="0">
                <a:solidFill>
                  <a:srgbClr val="0070C0"/>
                </a:solidFill>
              </a:rPr>
              <a:t>Mamun</a:t>
            </a:r>
            <a:r>
              <a:rPr lang="en-US" b="1" dirty="0" smtClean="0">
                <a:solidFill>
                  <a:srgbClr val="0070C0"/>
                </a:solidFill>
              </a:rPr>
              <a:t> ?</a:t>
            </a:r>
            <a:endParaRPr lang="en-US" b="1" dirty="0">
              <a:solidFill>
                <a:srgbClr val="0070C0"/>
              </a:solidFill>
            </a:endParaRPr>
          </a:p>
        </p:txBody>
      </p:sp>
      <p:sp>
        <p:nvSpPr>
          <p:cNvPr id="14" name="Rounded Rectangular Callout 13"/>
          <p:cNvSpPr/>
          <p:nvPr/>
        </p:nvSpPr>
        <p:spPr>
          <a:xfrm>
            <a:off x="3200638" y="3629269"/>
            <a:ext cx="3220399" cy="1334454"/>
          </a:xfrm>
          <a:prstGeom prst="wedgeRoundRectCallout">
            <a:avLst>
              <a:gd name="adj1" fmla="val 78020"/>
              <a:gd name="adj2" fmla="val -54502"/>
              <a:gd name="adj3" fmla="val 16667"/>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She is an architect. She mostly designs offices and shopping complexes.</a:t>
            </a:r>
            <a:endParaRPr lang="en-US" b="1" dirty="0">
              <a:solidFill>
                <a:srgbClr val="0070C0"/>
              </a:solidFill>
            </a:endParaRPr>
          </a:p>
        </p:txBody>
      </p:sp>
      <p:sp>
        <p:nvSpPr>
          <p:cNvPr id="15" name="Rounded Rectangular Callout 14"/>
          <p:cNvSpPr/>
          <p:nvPr/>
        </p:nvSpPr>
        <p:spPr>
          <a:xfrm>
            <a:off x="3401137" y="3647496"/>
            <a:ext cx="2819400" cy="857546"/>
          </a:xfrm>
          <a:prstGeom prst="wedgeRoundRectCallout">
            <a:avLst>
              <a:gd name="adj1" fmla="val -76398"/>
              <a:gd name="adj2" fmla="val -37931"/>
              <a:gd name="adj3" fmla="val 16667"/>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What is she doing at the moment </a:t>
            </a:r>
            <a:r>
              <a:rPr lang="en-US" sz="2400" b="1" dirty="0" smtClean="0">
                <a:solidFill>
                  <a:srgbClr val="0070C0"/>
                </a:solidFill>
              </a:rPr>
              <a:t>?</a:t>
            </a:r>
            <a:endParaRPr lang="en-US" sz="2400" b="1" dirty="0">
              <a:solidFill>
                <a:srgbClr val="0070C0"/>
              </a:solidFill>
            </a:endParaRPr>
          </a:p>
        </p:txBody>
      </p:sp>
      <p:sp>
        <p:nvSpPr>
          <p:cNvPr id="16" name="Rounded Rectangular Callout 15"/>
          <p:cNvSpPr/>
          <p:nvPr/>
        </p:nvSpPr>
        <p:spPr>
          <a:xfrm>
            <a:off x="2860008" y="3569651"/>
            <a:ext cx="3696608" cy="1907238"/>
          </a:xfrm>
          <a:prstGeom prst="wedgeRoundRectCallout">
            <a:avLst>
              <a:gd name="adj1" fmla="val 66637"/>
              <a:gd name="adj2" fmla="val -50360"/>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Well, at the moment she is designing something different. She is designing a school building</a:t>
            </a:r>
            <a:r>
              <a:rPr lang="en-US" b="1" dirty="0">
                <a:solidFill>
                  <a:srgbClr val="0070C0"/>
                </a:solidFill>
              </a:rPr>
              <a:t> </a:t>
            </a:r>
            <a:r>
              <a:rPr lang="en-US" b="1" dirty="0" smtClean="0">
                <a:solidFill>
                  <a:srgbClr val="0070C0"/>
                </a:solidFill>
              </a:rPr>
              <a:t>at the outskirts of Dhaka.</a:t>
            </a:r>
          </a:p>
        </p:txBody>
      </p:sp>
      <p:sp>
        <p:nvSpPr>
          <p:cNvPr id="10" name="Rectangle 9"/>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a:hlinkClick r:id="rId5" action="ppaction://hlinksldjump"/>
          </p:cNvPr>
          <p:cNvSpPr/>
          <p:nvPr/>
        </p:nvSpPr>
        <p:spPr>
          <a:xfrm>
            <a:off x="7162800" y="5476889"/>
            <a:ext cx="1219200" cy="695311"/>
          </a:xfrm>
          <a:prstGeom prst="wedgeRoundRectCallout">
            <a:avLst>
              <a:gd name="adj1" fmla="val -88112"/>
              <a:gd name="adj2" fmla="val 23821"/>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hlinkClick r:id="rId5" action="ppaction://hlinksldjump"/>
              </a:rPr>
              <a:t>back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2"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xit" presetSubtype="32" fill="hold" grpId="1" nodeType="clickEffect">
                                  <p:stCondLst>
                                    <p:cond delay="0"/>
                                  </p:stCondLst>
                                  <p:childTnLst>
                                    <p:anim calcmode="lin" valueType="num">
                                      <p:cBhvr>
                                        <p:cTn id="31" dur="500"/>
                                        <p:tgtEl>
                                          <p:spTgt spid="13"/>
                                        </p:tgtEl>
                                        <p:attrNameLst>
                                          <p:attrName>ppt_w</p:attrName>
                                        </p:attrNameLst>
                                      </p:cBhvr>
                                      <p:tavLst>
                                        <p:tav tm="0">
                                          <p:val>
                                            <p:strVal val="ppt_w"/>
                                          </p:val>
                                        </p:tav>
                                        <p:tav tm="100000">
                                          <p:val>
                                            <p:fltVal val="0"/>
                                          </p:val>
                                        </p:tav>
                                      </p:tavLst>
                                    </p:anim>
                                    <p:anim calcmode="lin" valueType="num">
                                      <p:cBhvr>
                                        <p:cTn id="32" dur="500"/>
                                        <p:tgtEl>
                                          <p:spTgt spid="13"/>
                                        </p:tgtEl>
                                        <p:attrNameLst>
                                          <p:attrName>ppt_h</p:attrName>
                                        </p:attrNameLst>
                                      </p:cBhvr>
                                      <p:tavLst>
                                        <p:tav tm="0">
                                          <p:val>
                                            <p:strVal val="ppt_h"/>
                                          </p:val>
                                        </p:tav>
                                        <p:tav tm="100000">
                                          <p:val>
                                            <p:fltVal val="0"/>
                                          </p:val>
                                        </p:tav>
                                      </p:tavLst>
                                    </p:anim>
                                    <p:set>
                                      <p:cBhvr>
                                        <p:cTn id="33" dur="1" fill="hold">
                                          <p:stCondLst>
                                            <p:cond delay="499"/>
                                          </p:stCondLst>
                                        </p:cTn>
                                        <p:tgtEl>
                                          <p:spTgt spid="1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xit" presetSubtype="32" fill="hold" grpId="1" nodeType="clickEffect">
                                  <p:stCondLst>
                                    <p:cond delay="0"/>
                                  </p:stCondLst>
                                  <p:childTnLst>
                                    <p:anim calcmode="lin" valueType="num">
                                      <p:cBhvr>
                                        <p:cTn id="42" dur="500"/>
                                        <p:tgtEl>
                                          <p:spTgt spid="14"/>
                                        </p:tgtEl>
                                        <p:attrNameLst>
                                          <p:attrName>ppt_w</p:attrName>
                                        </p:attrNameLst>
                                      </p:cBhvr>
                                      <p:tavLst>
                                        <p:tav tm="0">
                                          <p:val>
                                            <p:strVal val="ppt_w"/>
                                          </p:val>
                                        </p:tav>
                                        <p:tav tm="100000">
                                          <p:val>
                                            <p:fltVal val="0"/>
                                          </p:val>
                                        </p:tav>
                                      </p:tavLst>
                                    </p:anim>
                                    <p:anim calcmode="lin" valueType="num">
                                      <p:cBhvr>
                                        <p:cTn id="43" dur="500"/>
                                        <p:tgtEl>
                                          <p:spTgt spid="14"/>
                                        </p:tgtEl>
                                        <p:attrNameLst>
                                          <p:attrName>ppt_h</p:attrName>
                                        </p:attrNameLst>
                                      </p:cBhvr>
                                      <p:tavLst>
                                        <p:tav tm="0">
                                          <p:val>
                                            <p:strVal val="ppt_h"/>
                                          </p:val>
                                        </p:tav>
                                        <p:tav tm="100000">
                                          <p:val>
                                            <p:fltVal val="0"/>
                                          </p:val>
                                        </p:tav>
                                      </p:tavLst>
                                    </p:anim>
                                    <p:set>
                                      <p:cBhvr>
                                        <p:cTn id="44" dur="1" fill="hold">
                                          <p:stCondLst>
                                            <p:cond delay="499"/>
                                          </p:stCondLst>
                                        </p:cTn>
                                        <p:tgtEl>
                                          <p:spTgt spid="1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xit" presetSubtype="32" fill="hold" grpId="1" nodeType="clickEffect">
                                  <p:stCondLst>
                                    <p:cond delay="0"/>
                                  </p:stCondLst>
                                  <p:childTnLst>
                                    <p:anim calcmode="lin" valueType="num">
                                      <p:cBhvr>
                                        <p:cTn id="53" dur="500"/>
                                        <p:tgtEl>
                                          <p:spTgt spid="15"/>
                                        </p:tgtEl>
                                        <p:attrNameLst>
                                          <p:attrName>ppt_w</p:attrName>
                                        </p:attrNameLst>
                                      </p:cBhvr>
                                      <p:tavLst>
                                        <p:tav tm="0">
                                          <p:val>
                                            <p:strVal val="ppt_w"/>
                                          </p:val>
                                        </p:tav>
                                        <p:tav tm="100000">
                                          <p:val>
                                            <p:fltVal val="0"/>
                                          </p:val>
                                        </p:tav>
                                      </p:tavLst>
                                    </p:anim>
                                    <p:anim calcmode="lin" valueType="num">
                                      <p:cBhvr>
                                        <p:cTn id="54" dur="500"/>
                                        <p:tgtEl>
                                          <p:spTgt spid="15"/>
                                        </p:tgtEl>
                                        <p:attrNameLst>
                                          <p:attrName>ppt_h</p:attrName>
                                        </p:attrNameLst>
                                      </p:cBhvr>
                                      <p:tavLst>
                                        <p:tav tm="0">
                                          <p:val>
                                            <p:strVal val="ppt_h"/>
                                          </p:val>
                                        </p:tav>
                                        <p:tav tm="100000">
                                          <p:val>
                                            <p:fltVal val="0"/>
                                          </p:val>
                                        </p:tav>
                                      </p:tavLst>
                                    </p:anim>
                                    <p:set>
                                      <p:cBhvr>
                                        <p:cTn id="55" dur="1" fill="hold">
                                          <p:stCondLst>
                                            <p:cond delay="499"/>
                                          </p:stCondLst>
                                        </p:cTn>
                                        <p:tgtEl>
                                          <p:spTgt spid="15"/>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3" presetClass="exit" presetSubtype="32" fill="hold" grpId="1" nodeType="clickEffect">
                                  <p:stCondLst>
                                    <p:cond delay="0"/>
                                  </p:stCondLst>
                                  <p:childTnLst>
                                    <p:anim calcmode="lin" valueType="num">
                                      <p:cBhvr>
                                        <p:cTn id="64" dur="500"/>
                                        <p:tgtEl>
                                          <p:spTgt spid="16"/>
                                        </p:tgtEl>
                                        <p:attrNameLst>
                                          <p:attrName>ppt_w</p:attrName>
                                        </p:attrNameLst>
                                      </p:cBhvr>
                                      <p:tavLst>
                                        <p:tav tm="0">
                                          <p:val>
                                            <p:strVal val="ppt_w"/>
                                          </p:val>
                                        </p:tav>
                                        <p:tav tm="100000">
                                          <p:val>
                                            <p:fltVal val="0"/>
                                          </p:val>
                                        </p:tav>
                                      </p:tavLst>
                                    </p:anim>
                                    <p:anim calcmode="lin" valueType="num">
                                      <p:cBhvr>
                                        <p:cTn id="65" dur="500"/>
                                        <p:tgtEl>
                                          <p:spTgt spid="16"/>
                                        </p:tgtEl>
                                        <p:attrNameLst>
                                          <p:attrName>ppt_h</p:attrName>
                                        </p:attrNameLst>
                                      </p:cBhvr>
                                      <p:tavLst>
                                        <p:tav tm="0">
                                          <p:val>
                                            <p:strVal val="ppt_h"/>
                                          </p:val>
                                        </p:tav>
                                        <p:tav tm="100000">
                                          <p:val>
                                            <p:fltVal val="0"/>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p:cTn id="71" dur="500" fill="hold"/>
                                        <p:tgtEl>
                                          <p:spTgt spid="2"/>
                                        </p:tgtEl>
                                        <p:attrNameLst>
                                          <p:attrName>ppt_w</p:attrName>
                                        </p:attrNameLst>
                                      </p:cBhvr>
                                      <p:tavLst>
                                        <p:tav tm="0">
                                          <p:val>
                                            <p:fltVal val="0"/>
                                          </p:val>
                                        </p:tav>
                                        <p:tav tm="100000">
                                          <p:val>
                                            <p:strVal val="#ppt_w"/>
                                          </p:val>
                                        </p:tav>
                                      </p:tavLst>
                                    </p:anim>
                                    <p:anim calcmode="lin" valueType="num">
                                      <p:cBhvr>
                                        <p:cTn id="72" dur="500" fill="hold"/>
                                        <p:tgtEl>
                                          <p:spTgt spid="2"/>
                                        </p:tgtEl>
                                        <p:attrNameLst>
                                          <p:attrName>ppt_h</p:attrName>
                                        </p:attrNameLst>
                                      </p:cBhvr>
                                      <p:tavLst>
                                        <p:tav tm="0">
                                          <p:val>
                                            <p:fltVal val="0"/>
                                          </p:val>
                                        </p:tav>
                                        <p:tav tm="100000">
                                          <p:val>
                                            <p:strVal val="#ppt_h"/>
                                          </p:val>
                                        </p:tav>
                                      </p:tavLst>
                                    </p:anim>
                                    <p:animEffect transition="in" filter="fade">
                                      <p:cBhvr>
                                        <p:cTn id="7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3" grpId="1" animBg="1"/>
      <p:bldP spid="14" grpId="0" animBg="1"/>
      <p:bldP spid="14" grpId="1" animBg="1"/>
      <p:bldP spid="15" grpId="0" animBg="1"/>
      <p:bldP spid="15" grpId="1" animBg="1"/>
      <p:bldP spid="16" grpId="0" animBg="1"/>
      <p:bldP spid="16" grpId="1"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8063" y="2286000"/>
            <a:ext cx="4752674" cy="292448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 name="TextBox 2"/>
          <p:cNvSpPr txBox="1"/>
          <p:nvPr/>
        </p:nvSpPr>
        <p:spPr>
          <a:xfrm>
            <a:off x="1143000" y="609600"/>
            <a:ext cx="7162800" cy="369332"/>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t>A conversation between </a:t>
            </a:r>
            <a:r>
              <a:rPr lang="en-US" b="1" dirty="0" err="1" smtClean="0"/>
              <a:t>Mery</a:t>
            </a:r>
            <a:r>
              <a:rPr lang="en-US" b="1" dirty="0" smtClean="0"/>
              <a:t> and her mother </a:t>
            </a:r>
            <a:r>
              <a:rPr lang="en-US" b="1" dirty="0" err="1" smtClean="0"/>
              <a:t>Rabeya</a:t>
            </a:r>
            <a:endParaRPr lang="en-US" b="1" dirty="0"/>
          </a:p>
        </p:txBody>
      </p:sp>
      <p:sp>
        <p:nvSpPr>
          <p:cNvPr id="4" name="Rounded Rectangular Callout 3"/>
          <p:cNvSpPr/>
          <p:nvPr/>
        </p:nvSpPr>
        <p:spPr>
          <a:xfrm>
            <a:off x="671663" y="1143000"/>
            <a:ext cx="3352800" cy="1447800"/>
          </a:xfrm>
          <a:prstGeom prst="wedgeRoundRectCallout">
            <a:avLst>
              <a:gd name="adj1" fmla="val 62199"/>
              <a:gd name="adj2" fmla="val 59759"/>
              <a:gd name="adj3" fmla="val 16667"/>
            </a:avLst>
          </a:prstGeom>
          <a:solidFill>
            <a:schemeClr val="accent1">
              <a:lumMod val="20000"/>
              <a:lumOff val="80000"/>
            </a:schemeClr>
          </a:solidFill>
          <a:ln w="127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I just don`t understand ! That boy is screaming so much ! What`s his mother doing ?</a:t>
            </a:r>
            <a:endParaRPr lang="en-US" b="1" dirty="0">
              <a:solidFill>
                <a:schemeClr val="tx1">
                  <a:lumMod val="95000"/>
                  <a:lumOff val="5000"/>
                </a:schemeClr>
              </a:solidFill>
            </a:endParaRPr>
          </a:p>
        </p:txBody>
      </p:sp>
      <p:sp>
        <p:nvSpPr>
          <p:cNvPr id="5" name="Rounded Rectangular Callout 4"/>
          <p:cNvSpPr/>
          <p:nvPr/>
        </p:nvSpPr>
        <p:spPr>
          <a:xfrm>
            <a:off x="4724400" y="1143000"/>
            <a:ext cx="3581400" cy="1447800"/>
          </a:xfrm>
          <a:prstGeom prst="wedgeRoundRectCallout">
            <a:avLst>
              <a:gd name="adj1" fmla="val -20458"/>
              <a:gd name="adj2" fmla="val 87010"/>
              <a:gd name="adj3" fmla="val 16667"/>
            </a:avLst>
          </a:prstGeom>
          <a:solidFill>
            <a:schemeClr val="accent4">
              <a:lumMod val="20000"/>
              <a:lumOff val="80000"/>
            </a:schemeClr>
          </a:solidFill>
          <a:ln w="127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I don`t think she is at home. May be she is issuing out books to someone at the moment.</a:t>
            </a:r>
            <a:endParaRPr lang="en-US" b="1" dirty="0">
              <a:solidFill>
                <a:schemeClr val="tx1">
                  <a:lumMod val="95000"/>
                  <a:lumOff val="5000"/>
                </a:schemeClr>
              </a:solidFill>
            </a:endParaRPr>
          </a:p>
        </p:txBody>
      </p:sp>
      <p:sp>
        <p:nvSpPr>
          <p:cNvPr id="6" name="Rounded Rectangular Callout 5"/>
          <p:cNvSpPr/>
          <p:nvPr/>
        </p:nvSpPr>
        <p:spPr>
          <a:xfrm>
            <a:off x="838200" y="1143000"/>
            <a:ext cx="3186263" cy="1447800"/>
          </a:xfrm>
          <a:prstGeom prst="wedgeRoundRectCallout">
            <a:avLst>
              <a:gd name="adj1" fmla="val 62293"/>
              <a:gd name="adj2" fmla="val 57856"/>
              <a:gd name="adj3" fmla="val 16667"/>
            </a:avLst>
          </a:prstGeom>
          <a:solidFill>
            <a:schemeClr val="accent1">
              <a:lumMod val="20000"/>
              <a:lumOff val="80000"/>
            </a:schemeClr>
          </a:solidFill>
          <a:ln w="127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Why, what does she do ?</a:t>
            </a:r>
            <a:endParaRPr lang="en-US" b="1" dirty="0">
              <a:solidFill>
                <a:schemeClr val="tx1">
                  <a:lumMod val="95000"/>
                  <a:lumOff val="5000"/>
                </a:schemeClr>
              </a:solidFill>
            </a:endParaRPr>
          </a:p>
        </p:txBody>
      </p:sp>
      <p:sp>
        <p:nvSpPr>
          <p:cNvPr id="7" name="Rounded Rectangular Callout 6"/>
          <p:cNvSpPr/>
          <p:nvPr/>
        </p:nvSpPr>
        <p:spPr>
          <a:xfrm>
            <a:off x="4724400" y="1143000"/>
            <a:ext cx="3581400" cy="1447800"/>
          </a:xfrm>
          <a:prstGeom prst="wedgeRoundRectCallout">
            <a:avLst>
              <a:gd name="adj1" fmla="val -19707"/>
              <a:gd name="adj2" fmla="val 86649"/>
              <a:gd name="adj3" fmla="val 16667"/>
            </a:avLst>
          </a:prstGeom>
          <a:solidFill>
            <a:schemeClr val="accent4">
              <a:lumMod val="20000"/>
              <a:lumOff val="80000"/>
            </a:schemeClr>
          </a:solidFill>
          <a:ln w="1270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She works part-time at the Town Hall Library.</a:t>
            </a:r>
            <a:endParaRPr lang="en-US" b="1" dirty="0">
              <a:solidFill>
                <a:schemeClr val="tx1">
                  <a:lumMod val="95000"/>
                  <a:lumOff val="5000"/>
                </a:schemeClr>
              </a:solidFill>
            </a:endParaRPr>
          </a:p>
        </p:txBody>
      </p:sp>
      <p:sp>
        <p:nvSpPr>
          <p:cNvPr id="8" name="Rounded Rectangular Callout 7"/>
          <p:cNvSpPr/>
          <p:nvPr/>
        </p:nvSpPr>
        <p:spPr>
          <a:xfrm>
            <a:off x="6858000" y="5486400"/>
            <a:ext cx="914400" cy="609600"/>
          </a:xfrm>
          <a:prstGeom prst="wedgeRoundRectCallout">
            <a:avLst>
              <a:gd name="adj1" fmla="val 89168"/>
              <a:gd name="adj2" fmla="val 35049"/>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Next</a:t>
            </a:r>
            <a:endParaRPr lang="en-US" dirty="0"/>
          </a:p>
        </p:txBody>
      </p:sp>
    </p:spTree>
    <p:extLst>
      <p:ext uri="{BB962C8B-B14F-4D97-AF65-F5344CB8AC3E}">
        <p14:creationId xmlns:p14="http://schemas.microsoft.com/office/powerpoint/2010/main" val="197081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609600"/>
            <a:ext cx="4648200" cy="523220"/>
          </a:xfrm>
          <a:prstGeom prst="rect">
            <a:avLst/>
          </a:prstGeom>
          <a:solidFill>
            <a:schemeClr val="accent4">
              <a:lumMod val="20000"/>
              <a:lumOff val="80000"/>
            </a:schemeClr>
          </a:solidFill>
          <a:ln w="3175">
            <a:solidFill>
              <a:schemeClr val="tx1"/>
            </a:solidFill>
          </a:ln>
        </p:spPr>
        <p:txBody>
          <a:bodyPr wrap="square" rtlCol="0">
            <a:spAutoFit/>
          </a:bodyPr>
          <a:lstStyle/>
          <a:p>
            <a:pPr algn="ctr"/>
            <a:r>
              <a:rPr lang="en-US" sz="2800" b="1" dirty="0" smtClean="0"/>
              <a:t>Language Focus.</a:t>
            </a:r>
            <a:endParaRPr lang="en-US" sz="2800" b="1" dirty="0"/>
          </a:p>
        </p:txBody>
      </p:sp>
      <p:sp>
        <p:nvSpPr>
          <p:cNvPr id="3" name="TextBox 2"/>
          <p:cNvSpPr txBox="1"/>
          <p:nvPr/>
        </p:nvSpPr>
        <p:spPr>
          <a:xfrm>
            <a:off x="609600" y="1365409"/>
            <a:ext cx="7696200" cy="1938992"/>
          </a:xfrm>
          <a:prstGeom prst="rect">
            <a:avLst/>
          </a:prstGeom>
          <a:noFill/>
        </p:spPr>
        <p:txBody>
          <a:bodyPr wrap="square" rtlCol="0">
            <a:spAutoFit/>
          </a:bodyPr>
          <a:lstStyle/>
          <a:p>
            <a:pPr algn="just"/>
            <a:r>
              <a:rPr lang="en-US" sz="2000" b="1" dirty="0" smtClean="0"/>
              <a:t>Notice the difference between </a:t>
            </a:r>
            <a:r>
              <a:rPr lang="en-US" sz="2000" b="1" dirty="0" smtClean="0">
                <a:solidFill>
                  <a:srgbClr val="00B0F0"/>
                </a:solidFill>
              </a:rPr>
              <a:t>“What do you do?” </a:t>
            </a:r>
            <a:r>
              <a:rPr lang="en-US" sz="2000" b="1" dirty="0" smtClean="0">
                <a:solidFill>
                  <a:schemeClr val="tx1">
                    <a:lumMod val="95000"/>
                    <a:lumOff val="5000"/>
                  </a:schemeClr>
                </a:solidFill>
              </a:rPr>
              <a:t>and </a:t>
            </a:r>
            <a:r>
              <a:rPr lang="en-US" sz="2000" b="1" dirty="0" smtClean="0">
                <a:solidFill>
                  <a:srgbClr val="00B0F0"/>
                </a:solidFill>
              </a:rPr>
              <a:t>“What are you doing?”</a:t>
            </a:r>
            <a:r>
              <a:rPr lang="en-US" sz="2000" b="1" dirty="0" smtClean="0"/>
              <a:t> `What do you do?’ means the same as `What’s your profession?’ On the other hand, `What are you doing’ refers to what you are doing at the moment, or to something you are doing around that time.</a:t>
            </a:r>
            <a:endParaRPr lang="en-US" sz="2000" b="1" dirty="0"/>
          </a:p>
        </p:txBody>
      </p:sp>
      <p:sp>
        <p:nvSpPr>
          <p:cNvPr id="4" name="TextBox 3"/>
          <p:cNvSpPr txBox="1"/>
          <p:nvPr/>
        </p:nvSpPr>
        <p:spPr>
          <a:xfrm>
            <a:off x="609600" y="3628935"/>
            <a:ext cx="7924800" cy="400110"/>
          </a:xfrm>
          <a:prstGeom prst="rect">
            <a:avLst/>
          </a:prstGeom>
          <a:solidFill>
            <a:schemeClr val="accent3">
              <a:lumMod val="20000"/>
              <a:lumOff val="80000"/>
            </a:schemeClr>
          </a:solidFill>
          <a:ln w="3175">
            <a:solidFill>
              <a:schemeClr val="tx1"/>
            </a:solidFill>
          </a:ln>
        </p:spPr>
        <p:txBody>
          <a:bodyPr wrap="square" rtlCol="0">
            <a:spAutoFit/>
          </a:bodyPr>
          <a:lstStyle/>
          <a:p>
            <a:pPr algn="ctr"/>
            <a:r>
              <a:rPr lang="en-US" sz="2000" b="1" dirty="0" smtClean="0"/>
              <a:t>Use of what do/does --and where do/does --</a:t>
            </a:r>
            <a:endParaRPr lang="en-US" sz="2000" b="1" dirty="0"/>
          </a:p>
        </p:txBody>
      </p:sp>
      <p:sp>
        <p:nvSpPr>
          <p:cNvPr id="5" name="TextBox 4"/>
          <p:cNvSpPr txBox="1"/>
          <p:nvPr/>
        </p:nvSpPr>
        <p:spPr>
          <a:xfrm>
            <a:off x="579120" y="4353579"/>
            <a:ext cx="7848600" cy="707886"/>
          </a:xfrm>
          <a:prstGeom prst="rect">
            <a:avLst/>
          </a:prstGeom>
          <a:noFill/>
        </p:spPr>
        <p:txBody>
          <a:bodyPr wrap="square" rtlCol="0">
            <a:spAutoFit/>
          </a:bodyPr>
          <a:lstStyle/>
          <a:p>
            <a:r>
              <a:rPr lang="en-US" sz="2000" b="1" dirty="0" smtClean="0"/>
              <a:t>When subject is 3</a:t>
            </a:r>
            <a:r>
              <a:rPr lang="en-US" sz="2000" b="1" baseline="30000" dirty="0" smtClean="0"/>
              <a:t>rd</a:t>
            </a:r>
            <a:r>
              <a:rPr lang="en-US" sz="2000" b="1" dirty="0" smtClean="0"/>
              <a:t> person singular number then we use does. Otherwise we use do.</a:t>
            </a:r>
            <a:endParaRPr lang="en-US" sz="2000" b="1" dirty="0"/>
          </a:p>
        </p:txBody>
      </p:sp>
      <p:sp>
        <p:nvSpPr>
          <p:cNvPr id="6" name="TextBox 5"/>
          <p:cNvSpPr txBox="1"/>
          <p:nvPr/>
        </p:nvSpPr>
        <p:spPr>
          <a:xfrm>
            <a:off x="609600" y="5385999"/>
            <a:ext cx="7924800" cy="1015663"/>
          </a:xfrm>
          <a:prstGeom prst="rect">
            <a:avLst/>
          </a:prstGeom>
          <a:noFill/>
        </p:spPr>
        <p:txBody>
          <a:bodyPr wrap="square" rtlCol="0">
            <a:spAutoFit/>
          </a:bodyPr>
          <a:lstStyle/>
          <a:p>
            <a:r>
              <a:rPr lang="en-US" sz="2000" b="1" dirty="0" smtClean="0">
                <a:solidFill>
                  <a:srgbClr val="00B0F0"/>
                </a:solidFill>
              </a:rPr>
              <a:t>Example</a:t>
            </a:r>
            <a:r>
              <a:rPr lang="en-US" sz="2000" dirty="0" smtClean="0">
                <a:solidFill>
                  <a:srgbClr val="00B0F0"/>
                </a:solidFill>
              </a:rPr>
              <a:t> </a:t>
            </a:r>
            <a:r>
              <a:rPr lang="en-US" sz="2000" b="1" dirty="0" smtClean="0">
                <a:solidFill>
                  <a:srgbClr val="00B0F0"/>
                </a:solidFill>
              </a:rPr>
              <a:t>: </a:t>
            </a:r>
          </a:p>
          <a:p>
            <a:r>
              <a:rPr lang="en-US" sz="2000" b="1" dirty="0" smtClean="0"/>
              <a:t>What do you do ? / Where do you come from ?</a:t>
            </a:r>
          </a:p>
          <a:p>
            <a:r>
              <a:rPr lang="en-US" sz="2000" b="1" dirty="0" smtClean="0"/>
              <a:t>What does he do ? / Where does he come from ?</a:t>
            </a:r>
            <a:endParaRPr lang="en-US" sz="2000" b="1" dirty="0"/>
          </a:p>
        </p:txBody>
      </p:sp>
      <p:sp>
        <p:nvSpPr>
          <p:cNvPr id="7" name="Rectangle 6"/>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left)">
                                      <p:cBhvr>
                                        <p:cTn id="27" dur="500"/>
                                        <p:tgtEl>
                                          <p:spTgt spid="6">
                                            <p:txEl>
                                              <p:pRg st="0" end="0"/>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left)">
                                      <p:cBhvr>
                                        <p:cTn id="30" dur="500"/>
                                        <p:tgtEl>
                                          <p:spTgt spid="6">
                                            <p:txEl>
                                              <p:pRg st="1" end="1"/>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wipe(left)">
                                      <p:cBhvr>
                                        <p:cTn id="3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0" y="696843"/>
            <a:ext cx="3543300" cy="707886"/>
          </a:xfrm>
          <a:prstGeom prst="rect">
            <a:avLst/>
          </a:prstGeom>
          <a:noFill/>
        </p:spPr>
        <p:txBody>
          <a:bodyPr wrap="square" rtlCol="0">
            <a:prstTxWarp prst="textDeflate">
              <a:avLst/>
            </a:prstTxWarp>
            <a:spAutoFit/>
            <a:scene3d>
              <a:camera prst="orthographicFront"/>
              <a:lightRig rig="soft" dir="t">
                <a:rot lat="0" lon="0" rev="15600000"/>
              </a:lightRig>
            </a:scene3d>
            <a:sp3d extrusionH="57150" prstMaterial="softEdge">
              <a:bevelT w="25400" h="38100"/>
            </a:sp3d>
          </a:bodyPr>
          <a:lstStyle/>
          <a:p>
            <a:pPr algn="ctr"/>
            <a:r>
              <a:rPr lang="en-US" sz="4000" b="1" dirty="0" smtClean="0">
                <a:ln>
                  <a:solidFill>
                    <a:srgbClr val="FF0000"/>
                  </a:solidFill>
                </a:ln>
                <a:solidFill>
                  <a:schemeClr val="accent4"/>
                </a:solidFill>
                <a:effectLst>
                  <a:glow rad="101600">
                    <a:schemeClr val="accent1">
                      <a:satMod val="175000"/>
                      <a:alpha val="40000"/>
                    </a:schemeClr>
                  </a:glow>
                </a:effectLst>
              </a:rPr>
              <a:t>Meet</a:t>
            </a:r>
            <a:endParaRPr lang="en-US" sz="4000" b="1" dirty="0">
              <a:ln>
                <a:solidFill>
                  <a:srgbClr val="FF0000"/>
                </a:solidFill>
              </a:ln>
              <a:solidFill>
                <a:schemeClr val="accent4"/>
              </a:solidFill>
              <a:effectLst>
                <a:glow rad="101600">
                  <a:schemeClr val="accent1">
                    <a:satMod val="175000"/>
                    <a:alpha val="40000"/>
                  </a:schemeClr>
                </a:glow>
              </a:effectLst>
            </a:endParaRPr>
          </a:p>
        </p:txBody>
      </p:sp>
      <p:sp>
        <p:nvSpPr>
          <p:cNvPr id="4" name="TextBox 3"/>
          <p:cNvSpPr txBox="1"/>
          <p:nvPr/>
        </p:nvSpPr>
        <p:spPr>
          <a:xfrm>
            <a:off x="2400300" y="5085546"/>
            <a:ext cx="5029200" cy="830997"/>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400" b="1" dirty="0" smtClean="0"/>
              <a:t>When two or more person meet together.</a:t>
            </a:r>
            <a:endParaRPr lang="en-US" sz="2400" b="1" dirty="0"/>
          </a:p>
        </p:txBody>
      </p:sp>
      <p:sp>
        <p:nvSpPr>
          <p:cNvPr id="7" name="TextBox 6"/>
          <p:cNvSpPr txBox="1"/>
          <p:nvPr/>
        </p:nvSpPr>
        <p:spPr>
          <a:xfrm>
            <a:off x="1295400" y="4196970"/>
            <a:ext cx="6553200" cy="461665"/>
          </a:xfrm>
          <a:prstGeom prst="rect">
            <a:avLst/>
          </a:prstGeom>
          <a:solidFill>
            <a:schemeClr val="accent1">
              <a:lumMod val="40000"/>
              <a:lumOff val="60000"/>
            </a:schemeClr>
          </a:solidFill>
          <a:ln w="3175">
            <a:solidFill>
              <a:schemeClr val="tx1"/>
            </a:solidFill>
          </a:ln>
        </p:spPr>
        <p:txBody>
          <a:bodyPr wrap="square" rtlCol="0">
            <a:spAutoFit/>
          </a:bodyPr>
          <a:lstStyle/>
          <a:p>
            <a:pPr algn="ctr"/>
            <a:r>
              <a:rPr lang="en-US" sz="2400" b="1" dirty="0" smtClean="0"/>
              <a:t>I am nice to meet you, </a:t>
            </a:r>
            <a:r>
              <a:rPr lang="en-US" sz="2400" b="1" dirty="0" err="1" smtClean="0"/>
              <a:t>Hridoy</a:t>
            </a:r>
            <a:r>
              <a:rPr lang="en-US" sz="2400" b="1" dirty="0" smtClean="0"/>
              <a:t>.</a:t>
            </a:r>
            <a:endParaRPr lang="en-US" sz="2400" b="1" dirty="0"/>
          </a:p>
        </p:txBody>
      </p:sp>
      <p:sp>
        <p:nvSpPr>
          <p:cNvPr id="8" name="Rectangle 7"/>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400300" y="1638300"/>
            <a:ext cx="4343400" cy="22860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838200" y="5181600"/>
            <a:ext cx="1447800" cy="6096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Meaning</a:t>
            </a:r>
          </a:p>
          <a:p>
            <a:pPr algn="ctr"/>
            <a:r>
              <a:rPr lang="en-US" sz="1400" b="1" dirty="0" smtClean="0">
                <a:solidFill>
                  <a:srgbClr val="FFFF00"/>
                </a:solidFill>
              </a:rPr>
              <a:t>(Click here)</a:t>
            </a:r>
            <a:endParaRPr lang="en-US" sz="1400" b="1" dirty="0">
              <a:solidFill>
                <a:srgbClr val="FFFF00"/>
              </a:solidFill>
            </a:endParaRPr>
          </a:p>
        </p:txBody>
      </p:sp>
      <p:grpSp>
        <p:nvGrpSpPr>
          <p:cNvPr id="16" name="Group 15"/>
          <p:cNvGrpSpPr/>
          <p:nvPr/>
        </p:nvGrpSpPr>
        <p:grpSpPr>
          <a:xfrm>
            <a:off x="762000" y="697421"/>
            <a:ext cx="1638300" cy="1436179"/>
            <a:chOff x="628650" y="762000"/>
            <a:chExt cx="1600200" cy="1368615"/>
          </a:xfrm>
        </p:grpSpPr>
        <p:sp>
          <p:nvSpPr>
            <p:cNvPr id="13" name="Rectangle 12"/>
            <p:cNvSpPr/>
            <p:nvPr/>
          </p:nvSpPr>
          <p:spPr>
            <a:xfrm>
              <a:off x="838200" y="762000"/>
              <a:ext cx="1219200" cy="10668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28650" y="1667445"/>
              <a:ext cx="1600200" cy="4631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Key word</a:t>
              </a:r>
              <a:endParaRPr lang="en-US"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4)">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childTnLst>
              </p:cTn>
              <p:nextCondLst>
                <p:cond evt="onClick" delay="0">
                  <p:tgtEl>
                    <p:spTgt spid="12"/>
                  </p:tgtEl>
                </p:cond>
              </p:nextCondLst>
            </p:seq>
          </p:childTnLst>
        </p:cTn>
      </p:par>
    </p:tnLst>
    <p:bldLst>
      <p:bldP spid="3" grpId="0"/>
      <p:bldP spid="4" grpId="0" animBg="1"/>
      <p:bldP spid="7" grpId="0" animBg="1"/>
      <p:bldP spid="10"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41184" y="777230"/>
            <a:ext cx="3535816" cy="707886"/>
          </a:xfrm>
          <a:prstGeom prst="rect">
            <a:avLst/>
          </a:prstGeom>
          <a:noFill/>
        </p:spPr>
        <p:txBody>
          <a:bodyPr wrap="square" rtlCol="0">
            <a:prstTxWarp prst="textPlain">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smtClean="0">
                <a:ln/>
                <a:solidFill>
                  <a:schemeClr val="accent3"/>
                </a:solidFill>
                <a:effectLst>
                  <a:glow rad="63500">
                    <a:schemeClr val="accent1">
                      <a:satMod val="175000"/>
                      <a:alpha val="40000"/>
                    </a:schemeClr>
                  </a:glow>
                </a:effectLst>
              </a:rPr>
              <a:t>Architect</a:t>
            </a:r>
            <a:endParaRPr lang="en-US" sz="4000" b="1" dirty="0">
              <a:ln/>
              <a:solidFill>
                <a:schemeClr val="accent3"/>
              </a:solidFill>
              <a:effectLst>
                <a:glow rad="63500">
                  <a:schemeClr val="accent1">
                    <a:satMod val="175000"/>
                    <a:alpha val="40000"/>
                  </a:schemeClr>
                </a:glow>
              </a:effectLst>
            </a:endParaRPr>
          </a:p>
        </p:txBody>
      </p:sp>
      <p:sp>
        <p:nvSpPr>
          <p:cNvPr id="4" name="TextBox 3"/>
          <p:cNvSpPr txBox="1"/>
          <p:nvPr/>
        </p:nvSpPr>
        <p:spPr>
          <a:xfrm>
            <a:off x="2759485" y="5345127"/>
            <a:ext cx="5562600" cy="830997"/>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2400" b="1" dirty="0" smtClean="0"/>
              <a:t>A person who designs or plans building etc.</a:t>
            </a:r>
            <a:endParaRPr lang="en-US" sz="2400" b="1" dirty="0"/>
          </a:p>
        </p:txBody>
      </p:sp>
      <p:sp>
        <p:nvSpPr>
          <p:cNvPr id="7" name="TextBox 6"/>
          <p:cNvSpPr txBox="1"/>
          <p:nvPr/>
        </p:nvSpPr>
        <p:spPr>
          <a:xfrm>
            <a:off x="1889691" y="4691008"/>
            <a:ext cx="5638800" cy="461665"/>
          </a:xfrm>
          <a:prstGeom prst="rect">
            <a:avLst/>
          </a:prstGeom>
          <a:solidFill>
            <a:schemeClr val="accent1">
              <a:lumMod val="40000"/>
              <a:lumOff val="60000"/>
            </a:schemeClr>
          </a:solidFill>
          <a:ln w="3175">
            <a:solidFill>
              <a:schemeClr val="tx1"/>
            </a:solidFill>
          </a:ln>
        </p:spPr>
        <p:txBody>
          <a:bodyPr wrap="square" rtlCol="0">
            <a:spAutoFit/>
          </a:bodyPr>
          <a:lstStyle/>
          <a:p>
            <a:pPr algn="ctr"/>
            <a:r>
              <a:rPr lang="en-US" sz="2400" b="1" dirty="0" smtClean="0"/>
              <a:t>They are a set of architect.</a:t>
            </a:r>
            <a:endParaRPr lang="en-US" sz="2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2654" y="1876328"/>
            <a:ext cx="3952875" cy="2650093"/>
          </a:xfrm>
          <a:prstGeom prst="rect">
            <a:avLst/>
          </a:prstGeom>
        </p:spPr>
      </p:pic>
      <p:sp>
        <p:nvSpPr>
          <p:cNvPr id="8" name="Rectangle 7"/>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651442" y="571842"/>
            <a:ext cx="1638300" cy="1436179"/>
            <a:chOff x="628650" y="762000"/>
            <a:chExt cx="1600200" cy="1368615"/>
          </a:xfrm>
        </p:grpSpPr>
        <p:sp>
          <p:nvSpPr>
            <p:cNvPr id="10" name="Rectangle 9"/>
            <p:cNvSpPr/>
            <p:nvPr/>
          </p:nvSpPr>
          <p:spPr>
            <a:xfrm>
              <a:off x="838200" y="762000"/>
              <a:ext cx="1219200" cy="10668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28650" y="1667445"/>
              <a:ext cx="1600200" cy="4631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Key word</a:t>
              </a:r>
              <a:endParaRPr lang="en-US" b="1" dirty="0"/>
            </a:p>
          </p:txBody>
        </p:sp>
      </p:grpSp>
      <p:sp>
        <p:nvSpPr>
          <p:cNvPr id="6" name="Rectangle 5"/>
          <p:cNvSpPr/>
          <p:nvPr/>
        </p:nvSpPr>
        <p:spPr>
          <a:xfrm>
            <a:off x="684698" y="5409355"/>
            <a:ext cx="1905001" cy="70254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Meaning </a:t>
            </a:r>
          </a:p>
          <a:p>
            <a:pPr algn="ctr"/>
            <a:r>
              <a:rPr lang="en-US" sz="1400" b="1" dirty="0" smtClean="0">
                <a:solidFill>
                  <a:srgbClr val="FFFF00"/>
                </a:solidFill>
              </a:rPr>
              <a:t>(Click here)</a:t>
            </a:r>
            <a:endParaRPr lang="en-US" sz="14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childTnLst>
              </p:cTn>
              <p:nextCondLst>
                <p:cond evt="onClick" delay="0">
                  <p:tgtEl>
                    <p:spTgt spid="6"/>
                  </p:tgtEl>
                </p:cond>
              </p:nextCondLst>
            </p:seq>
          </p:childTnLst>
        </p:cTn>
      </p:par>
    </p:tnLst>
    <p:bldLst>
      <p:bldP spid="3" grpId="0"/>
      <p:bldP spid="4" grpId="0" animBg="1"/>
      <p:bldP spid="7"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0400" y="904201"/>
            <a:ext cx="3048000" cy="707886"/>
          </a:xfrm>
          <a:prstGeom prst="rect">
            <a:avLst/>
          </a:prstGeom>
          <a:noFill/>
        </p:spPr>
        <p:txBody>
          <a:bodyPr wrap="square" rtlCol="0">
            <a:prstTxWarp prst="textWave2">
              <a:avLst/>
            </a:prstTxWarp>
            <a:spAutoFit/>
            <a:scene3d>
              <a:camera prst="orthographicFront"/>
              <a:lightRig rig="soft" dir="t">
                <a:rot lat="0" lon="0" rev="15600000"/>
              </a:lightRig>
            </a:scene3d>
            <a:sp3d extrusionH="57150" prstMaterial="softEdge">
              <a:bevelT w="25400" h="38100"/>
            </a:sp3d>
          </a:bodyPr>
          <a:lstStyle/>
          <a:p>
            <a:pPr algn="ctr"/>
            <a:r>
              <a:rPr lang="en-US" sz="4000" b="1" dirty="0" smtClean="0">
                <a:ln/>
                <a:solidFill>
                  <a:schemeClr val="accent4"/>
                </a:solidFill>
                <a:effectLst>
                  <a:glow rad="63500">
                    <a:schemeClr val="accent1">
                      <a:satMod val="175000"/>
                      <a:alpha val="40000"/>
                    </a:schemeClr>
                  </a:glow>
                </a:effectLst>
              </a:rPr>
              <a:t>Watch</a:t>
            </a:r>
            <a:endParaRPr lang="en-US" sz="4000" b="1" dirty="0">
              <a:ln/>
              <a:solidFill>
                <a:schemeClr val="accent4"/>
              </a:solidFill>
              <a:effectLst>
                <a:glow rad="63500">
                  <a:schemeClr val="accent1">
                    <a:satMod val="175000"/>
                    <a:alpha val="40000"/>
                  </a:schemeClr>
                </a:glow>
              </a:effectLst>
            </a:endParaRPr>
          </a:p>
        </p:txBody>
      </p:sp>
      <p:sp>
        <p:nvSpPr>
          <p:cNvPr id="4" name="TextBox 3"/>
          <p:cNvSpPr txBox="1"/>
          <p:nvPr/>
        </p:nvSpPr>
        <p:spPr>
          <a:xfrm>
            <a:off x="3886200" y="5486400"/>
            <a:ext cx="3810000" cy="523220"/>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800" b="1" dirty="0" smtClean="0"/>
              <a:t>Observe / look at</a:t>
            </a:r>
            <a:endParaRPr lang="en-US" sz="2800" b="1" dirty="0"/>
          </a:p>
        </p:txBody>
      </p:sp>
      <p:sp>
        <p:nvSpPr>
          <p:cNvPr id="7" name="TextBox 6"/>
          <p:cNvSpPr txBox="1"/>
          <p:nvPr/>
        </p:nvSpPr>
        <p:spPr>
          <a:xfrm>
            <a:off x="1361933" y="4300834"/>
            <a:ext cx="6801133" cy="461665"/>
          </a:xfrm>
          <a:prstGeom prst="rect">
            <a:avLst/>
          </a:prstGeom>
          <a:solidFill>
            <a:schemeClr val="accent1">
              <a:lumMod val="40000"/>
              <a:lumOff val="60000"/>
            </a:schemeClr>
          </a:solidFill>
          <a:ln w="3175">
            <a:solidFill>
              <a:schemeClr val="tx1"/>
            </a:solidFill>
          </a:ln>
        </p:spPr>
        <p:txBody>
          <a:bodyPr wrap="square" rtlCol="0">
            <a:spAutoFit/>
          </a:bodyPr>
          <a:lstStyle/>
          <a:p>
            <a:pPr algn="ctr"/>
            <a:r>
              <a:rPr lang="en-US" sz="2400" b="1" dirty="0" smtClean="0"/>
              <a:t>Our </a:t>
            </a:r>
            <a:r>
              <a:rPr lang="en-US" sz="2400" b="1" dirty="0" err="1" smtClean="0"/>
              <a:t>headteacher</a:t>
            </a:r>
            <a:r>
              <a:rPr lang="en-US" sz="2400" b="1" dirty="0" smtClean="0"/>
              <a:t> is watching TV.</a:t>
            </a:r>
            <a:endParaRPr lang="en-US" sz="2400" b="1" dirty="0"/>
          </a:p>
        </p:txBody>
      </p:sp>
      <p:grpSp>
        <p:nvGrpSpPr>
          <p:cNvPr id="9" name="Group 8"/>
          <p:cNvGrpSpPr/>
          <p:nvPr/>
        </p:nvGrpSpPr>
        <p:grpSpPr>
          <a:xfrm>
            <a:off x="651442" y="571842"/>
            <a:ext cx="1638300" cy="1436179"/>
            <a:chOff x="628650" y="762000"/>
            <a:chExt cx="1600200" cy="1368615"/>
          </a:xfrm>
        </p:grpSpPr>
        <p:sp>
          <p:nvSpPr>
            <p:cNvPr id="10" name="Rectangle 9"/>
            <p:cNvSpPr/>
            <p:nvPr/>
          </p:nvSpPr>
          <p:spPr>
            <a:xfrm>
              <a:off x="838200" y="762000"/>
              <a:ext cx="1219200" cy="10668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28650" y="1667445"/>
              <a:ext cx="1600200" cy="4631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Key word</a:t>
              </a:r>
              <a:endParaRPr lang="en-US" b="1" dirty="0"/>
            </a:p>
          </p:txBody>
        </p:sp>
      </p:grpSp>
      <p:sp>
        <p:nvSpPr>
          <p:cNvPr id="12" name="Rectangle 11"/>
          <p:cNvSpPr/>
          <p:nvPr/>
        </p:nvSpPr>
        <p:spPr>
          <a:xfrm>
            <a:off x="1442303" y="5396740"/>
            <a:ext cx="1905001" cy="70254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Meaning </a:t>
            </a:r>
          </a:p>
          <a:p>
            <a:pPr algn="ctr"/>
            <a:r>
              <a:rPr lang="en-US" sz="1400" b="1" dirty="0" smtClean="0">
                <a:solidFill>
                  <a:srgbClr val="FFFF00"/>
                </a:solidFill>
              </a:rPr>
              <a:t>(Click here)</a:t>
            </a:r>
            <a:endParaRPr lang="en-US" sz="1400" dirty="0">
              <a:solidFill>
                <a:srgbClr val="FFFF00"/>
              </a:solidFill>
            </a:endParaRPr>
          </a:p>
        </p:txBody>
      </p:sp>
      <p:sp>
        <p:nvSpPr>
          <p:cNvPr id="5" name="Round Diagonal Corner Rectangle 4"/>
          <p:cNvSpPr/>
          <p:nvPr/>
        </p:nvSpPr>
        <p:spPr>
          <a:xfrm>
            <a:off x="2971800" y="1905000"/>
            <a:ext cx="3581400" cy="2133600"/>
          </a:xfrm>
          <a:prstGeom prst="round2Diag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childTnLst>
                    </p:cTn>
                  </p:par>
                </p:childTnLst>
              </p:cTn>
              <p:nextCondLst>
                <p:cond evt="onClick" delay="0">
                  <p:tgtEl>
                    <p:spTgt spid="12"/>
                  </p:tgtEl>
                </p:cond>
              </p:nextCondLst>
            </p:seq>
          </p:childTnLst>
        </p:cTn>
      </p:par>
    </p:tnLst>
    <p:bldLst>
      <p:bldP spid="3" grpId="0"/>
      <p:bldP spid="4" grpId="0" animBg="1"/>
      <p:bldP spid="7" grpId="0" animBg="1"/>
      <p:bldP spid="12"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7600" y="849517"/>
            <a:ext cx="2952482" cy="707886"/>
          </a:xfrm>
          <a:prstGeom prst="rect">
            <a:avLst/>
          </a:prstGeom>
          <a:noFill/>
        </p:spPr>
        <p:txBody>
          <a:bodyPr wrap="square" rtlCol="0">
            <a:prstTxWarp prst="textPlain">
              <a:avLst/>
            </a:prstTxWarp>
            <a:spAutoFit/>
          </a:bodyPr>
          <a:lstStyle/>
          <a:p>
            <a:r>
              <a:rPr lang="en-US" sz="40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Scream</a:t>
            </a:r>
            <a:endParaRPr lang="en-US" sz="4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4" name="TextBox 3"/>
          <p:cNvSpPr txBox="1"/>
          <p:nvPr/>
        </p:nvSpPr>
        <p:spPr>
          <a:xfrm>
            <a:off x="2809741" y="5512325"/>
            <a:ext cx="5410200" cy="523220"/>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2800" b="1" dirty="0" smtClean="0"/>
              <a:t>Crying at the top of voice.</a:t>
            </a:r>
            <a:endParaRPr lang="en-US" sz="2800" b="1" dirty="0"/>
          </a:p>
        </p:txBody>
      </p:sp>
      <p:sp>
        <p:nvSpPr>
          <p:cNvPr id="7" name="TextBox 6"/>
          <p:cNvSpPr txBox="1"/>
          <p:nvPr/>
        </p:nvSpPr>
        <p:spPr>
          <a:xfrm>
            <a:off x="1219200" y="4653083"/>
            <a:ext cx="7363619" cy="461665"/>
          </a:xfrm>
          <a:prstGeom prst="rect">
            <a:avLst/>
          </a:prstGeom>
          <a:solidFill>
            <a:schemeClr val="accent1">
              <a:lumMod val="40000"/>
              <a:lumOff val="60000"/>
            </a:schemeClr>
          </a:solidFill>
          <a:ln w="3175">
            <a:solidFill>
              <a:schemeClr val="tx1"/>
            </a:solidFill>
          </a:ln>
        </p:spPr>
        <p:txBody>
          <a:bodyPr wrap="square" rtlCol="0">
            <a:spAutoFit/>
          </a:bodyPr>
          <a:lstStyle/>
          <a:p>
            <a:pPr algn="ctr"/>
            <a:r>
              <a:rPr lang="en-US" sz="2400" b="1" dirty="0" smtClean="0"/>
              <a:t>The baby is crying at the top of its voice.</a:t>
            </a:r>
            <a:endParaRPr lang="en-US" sz="2400" b="1" dirty="0"/>
          </a:p>
        </p:txBody>
      </p:sp>
      <p:sp>
        <p:nvSpPr>
          <p:cNvPr id="9" name="Rectangle 8"/>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651442" y="571842"/>
            <a:ext cx="1638300" cy="1436179"/>
            <a:chOff x="628650" y="762000"/>
            <a:chExt cx="1600200" cy="1368615"/>
          </a:xfrm>
        </p:grpSpPr>
        <p:sp>
          <p:nvSpPr>
            <p:cNvPr id="8" name="Rectangle 7"/>
            <p:cNvSpPr/>
            <p:nvPr/>
          </p:nvSpPr>
          <p:spPr>
            <a:xfrm>
              <a:off x="838200" y="762000"/>
              <a:ext cx="1219200" cy="10668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28650" y="1667445"/>
              <a:ext cx="1600200" cy="4631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Key word</a:t>
              </a:r>
              <a:endParaRPr lang="en-US" b="1" dirty="0"/>
            </a:p>
          </p:txBody>
        </p:sp>
      </p:grpSp>
      <p:sp>
        <p:nvSpPr>
          <p:cNvPr id="11" name="Rectangle 10"/>
          <p:cNvSpPr/>
          <p:nvPr/>
        </p:nvSpPr>
        <p:spPr>
          <a:xfrm>
            <a:off x="684698" y="5409355"/>
            <a:ext cx="1905001" cy="70254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Meaning </a:t>
            </a:r>
            <a:endParaRPr lang="en-US" dirty="0" smtClean="0"/>
          </a:p>
          <a:p>
            <a:pPr algn="ctr"/>
            <a:r>
              <a:rPr lang="en-US" b="1" dirty="0" smtClean="0">
                <a:solidFill>
                  <a:srgbClr val="FFFF00"/>
                </a:solidFill>
              </a:rPr>
              <a:t>(click here)</a:t>
            </a:r>
            <a:endParaRPr lang="en-US" b="1" dirty="0">
              <a:solidFill>
                <a:srgbClr val="FFFF00"/>
              </a:solidFill>
            </a:endParaRPr>
          </a:p>
        </p:txBody>
      </p:sp>
      <p:sp>
        <p:nvSpPr>
          <p:cNvPr id="2" name="Oval 1"/>
          <p:cNvSpPr/>
          <p:nvPr/>
        </p:nvSpPr>
        <p:spPr>
          <a:xfrm>
            <a:off x="2809741" y="1905000"/>
            <a:ext cx="4648200" cy="2500498"/>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5"/>
                                            </p:cond>
                                          </p:stCondLst>
                                          <p:endCondLst>
                                            <p:cond evt="onStopAudio" delay="0">
                                              <p:tgtEl>
                                                <p:sldTgt/>
                                              </p:tgtEl>
                                            </p:cond>
                                          </p:endCondLst>
                                        </p:cTn>
                                        <p:tgtEl>
                                          <p:sndTgt r:embed="rId3" name="baby-crying-01.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iterate type="lt">
                                    <p:tmPct val="0"/>
                                  </p:iterate>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childTnLst>
                    </p:cTn>
                  </p:par>
                </p:childTnLst>
              </p:cTn>
              <p:nextCondLst>
                <p:cond evt="onClick" delay="0">
                  <p:tgtEl>
                    <p:spTgt spid="11"/>
                  </p:tgtEl>
                </p:cond>
              </p:nextCondLst>
            </p:seq>
          </p:childTnLst>
        </p:cTn>
      </p:par>
    </p:tnLst>
    <p:bldLst>
      <p:bldP spid="3" grpId="0"/>
      <p:bldP spid="4" grpId="0" animBg="1"/>
      <p:bldP spid="7" grpId="0" animBg="1"/>
      <p:bldP spid="11"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975" y="2286000"/>
            <a:ext cx="2590800" cy="1965638"/>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550812" y="2286000"/>
            <a:ext cx="2362200" cy="194632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26583" y="4540876"/>
            <a:ext cx="2604752" cy="1707524"/>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117465" y="2286000"/>
            <a:ext cx="2288146" cy="1935587"/>
          </a:xfrm>
          <a:prstGeom prst="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31494" y="4540876"/>
            <a:ext cx="2362200" cy="1707524"/>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3854" y="4540876"/>
            <a:ext cx="2288146" cy="1707524"/>
          </a:xfrm>
          <a:prstGeom prst="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914400" y="533400"/>
            <a:ext cx="7467600" cy="646331"/>
          </a:xfrm>
          <a:prstGeom prst="rect">
            <a:avLst/>
          </a:prstGeom>
          <a:solidFill>
            <a:schemeClr val="accent1">
              <a:lumMod val="20000"/>
              <a:lumOff val="80000"/>
            </a:schemeClr>
          </a:solidFill>
          <a:ln w="3175">
            <a:solidFill>
              <a:schemeClr val="tx1"/>
            </a:solidFill>
          </a:ln>
        </p:spPr>
        <p:txBody>
          <a:bodyPr wrap="square" rtlCol="0">
            <a:spAutoFit/>
          </a:bodyPr>
          <a:lstStyle/>
          <a:p>
            <a:pPr algn="ctr"/>
            <a:r>
              <a:rPr lang="en-US" b="1" dirty="0" smtClean="0"/>
              <a:t>Look at the following pictures and drag the following words to the appropriate pictures.</a:t>
            </a:r>
            <a:endParaRPr lang="en-US" b="1" dirty="0"/>
          </a:p>
        </p:txBody>
      </p:sp>
      <p:sp>
        <p:nvSpPr>
          <p:cNvPr id="10" name="Rectangle 9"/>
          <p:cNvSpPr/>
          <p:nvPr/>
        </p:nvSpPr>
        <p:spPr>
          <a:xfrm>
            <a:off x="1009652" y="1327089"/>
            <a:ext cx="1801030" cy="322804"/>
          </a:xfrm>
          <a:prstGeom prst="rect">
            <a:avLst/>
          </a:prstGeom>
          <a:solidFill>
            <a:schemeClr val="accent3">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Victory </a:t>
            </a:r>
            <a:r>
              <a:rPr lang="en-US" b="1" dirty="0">
                <a:solidFill>
                  <a:schemeClr val="tx1">
                    <a:lumMod val="95000"/>
                    <a:lumOff val="5000"/>
                  </a:schemeClr>
                </a:solidFill>
              </a:rPr>
              <a:t>day</a:t>
            </a:r>
            <a:endParaRPr lang="en-US" b="1" dirty="0"/>
          </a:p>
        </p:txBody>
      </p:sp>
      <p:sp>
        <p:nvSpPr>
          <p:cNvPr id="12" name="Rectangle 11"/>
          <p:cNvSpPr/>
          <p:nvPr/>
        </p:nvSpPr>
        <p:spPr>
          <a:xfrm>
            <a:off x="3010371" y="1340946"/>
            <a:ext cx="1371600" cy="322804"/>
          </a:xfrm>
          <a:prstGeom prst="rect">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rPr>
              <a:t>Student</a:t>
            </a:r>
            <a:endParaRPr lang="en-US" b="1" dirty="0"/>
          </a:p>
        </p:txBody>
      </p:sp>
      <p:sp>
        <p:nvSpPr>
          <p:cNvPr id="13" name="Rectangle 12"/>
          <p:cNvSpPr/>
          <p:nvPr/>
        </p:nvSpPr>
        <p:spPr>
          <a:xfrm>
            <a:off x="4609564" y="1354937"/>
            <a:ext cx="1524000" cy="309148"/>
          </a:xfrm>
          <a:prstGeom prst="rect">
            <a:avLst/>
          </a:prstGeom>
          <a:solidFill>
            <a:schemeClr val="accent6">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rPr>
              <a:t>watch</a:t>
            </a:r>
            <a:endParaRPr lang="en-US" b="1" dirty="0"/>
          </a:p>
        </p:txBody>
      </p:sp>
      <p:sp>
        <p:nvSpPr>
          <p:cNvPr id="14" name="Rectangle 13"/>
          <p:cNvSpPr/>
          <p:nvPr/>
        </p:nvSpPr>
        <p:spPr>
          <a:xfrm>
            <a:off x="6309038" y="1327089"/>
            <a:ext cx="1905000" cy="350519"/>
          </a:xfrm>
          <a:prstGeom prst="rect">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rPr>
              <a:t>Grocery shop</a:t>
            </a:r>
            <a:endParaRPr lang="en-US" b="1" dirty="0"/>
          </a:p>
        </p:txBody>
      </p:sp>
      <p:sp>
        <p:nvSpPr>
          <p:cNvPr id="15" name="Rectangle 14"/>
          <p:cNvSpPr/>
          <p:nvPr/>
        </p:nvSpPr>
        <p:spPr>
          <a:xfrm>
            <a:off x="1939881" y="1828800"/>
            <a:ext cx="1417212" cy="346120"/>
          </a:xfrm>
          <a:prstGeom prst="rect">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rPr>
              <a:t>Outskirts</a:t>
            </a:r>
          </a:p>
        </p:txBody>
      </p:sp>
      <p:sp>
        <p:nvSpPr>
          <p:cNvPr id="16" name="Rectangle 15"/>
          <p:cNvSpPr/>
          <p:nvPr/>
        </p:nvSpPr>
        <p:spPr>
          <a:xfrm>
            <a:off x="3962400" y="1840029"/>
            <a:ext cx="1816592" cy="346120"/>
          </a:xfrm>
          <a:prstGeom prst="rect">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rPr>
              <a:t>All rounder</a:t>
            </a:r>
            <a:endParaRPr lang="en-US" b="1" dirty="0"/>
          </a:p>
        </p:txBody>
      </p:sp>
      <p:sp>
        <p:nvSpPr>
          <p:cNvPr id="17" name="Rectangle 16"/>
          <p:cNvSpPr/>
          <p:nvPr/>
        </p:nvSpPr>
        <p:spPr>
          <a:xfrm>
            <a:off x="6078829" y="1828800"/>
            <a:ext cx="1634343" cy="346120"/>
          </a:xfrm>
          <a:prstGeom prst="rect">
            <a:avLst/>
          </a:prstGeom>
          <a:solidFill>
            <a:schemeClr val="accent3">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Cricketer</a:t>
            </a:r>
            <a:endParaRPr lang="en-US" b="1" dirty="0">
              <a:solidFill>
                <a:schemeClr val="tx1">
                  <a:lumMod val="95000"/>
                  <a:lumOff val="5000"/>
                </a:schemeClr>
              </a:solidFill>
            </a:endParaRPr>
          </a:p>
        </p:txBody>
      </p:sp>
    </p:spTree>
    <p:extLst>
      <p:ext uri="{BB962C8B-B14F-4D97-AF65-F5344CB8AC3E}">
        <p14:creationId xmlns:p14="http://schemas.microsoft.com/office/powerpoint/2010/main" val="188500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right)">
                                      <p:cBhvr>
                                        <p:cTn id="16" dur="500"/>
                                        <p:tgtEl>
                                          <p:spTgt spid="5"/>
                                        </p:tgtEl>
                                      </p:cBhvr>
                                    </p:animEffect>
                                  </p:childTnLst>
                                </p:cTn>
                              </p:par>
                            </p:childTnLst>
                          </p:cTn>
                        </p:par>
                        <p:par>
                          <p:cTn id="17" fill="hold">
                            <p:stCondLst>
                              <p:cond delay="1000"/>
                            </p:stCondLst>
                            <p:childTnLst>
                              <p:par>
                                <p:cTn id="18" presetID="17"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strVal val="#ppt_h"/>
                                          </p:val>
                                        </p:tav>
                                        <p:tav tm="100000">
                                          <p:val>
                                            <p:strVal val="#ppt_h"/>
                                          </p:val>
                                        </p:tav>
                                      </p:tavLst>
                                    </p:anim>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2" presetClass="entr" presetSubtype="6"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1+#ppt_w/2"/>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17" presetClass="entr" presetSubtype="1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1"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22" presetClass="entr" presetSubtype="1" fill="hold" grpId="1"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childTnLst>
                          </p:cTn>
                        </p:par>
                        <p:par>
                          <p:cTn id="46" fill="hold">
                            <p:stCondLst>
                              <p:cond delay="1000"/>
                            </p:stCondLst>
                            <p:childTnLst>
                              <p:par>
                                <p:cTn id="47" presetID="22" presetClass="entr" presetSubtype="8" fill="hold" grpId="1"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1"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up)">
                                      <p:cBhvr>
                                        <p:cTn id="54" dur="500"/>
                                        <p:tgtEl>
                                          <p:spTgt spid="14"/>
                                        </p:tgtEl>
                                      </p:cBhvr>
                                    </p:animEffect>
                                  </p:childTnLst>
                                </p:cTn>
                              </p:par>
                            </p:childTnLst>
                          </p:cTn>
                        </p:par>
                        <p:par>
                          <p:cTn id="55" fill="hold">
                            <p:stCondLst>
                              <p:cond delay="500"/>
                            </p:stCondLst>
                            <p:childTnLst>
                              <p:par>
                                <p:cTn id="56" presetID="22" presetClass="entr" presetSubtype="8" fill="hold" grpId="1" nodeType="after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par>
                          <p:cTn id="59" fill="hold">
                            <p:stCondLst>
                              <p:cond delay="1000"/>
                            </p:stCondLst>
                            <p:childTnLst>
                              <p:par>
                                <p:cTn id="60" presetID="22" presetClass="entr" presetSubtype="1" fill="hold" grpId="1"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up)">
                                      <p:cBhvr>
                                        <p:cTn id="62" dur="500"/>
                                        <p:tgtEl>
                                          <p:spTgt spid="16"/>
                                        </p:tgtEl>
                                      </p:cBhvr>
                                    </p:animEffect>
                                  </p:childTnLst>
                                </p:cTn>
                              </p:par>
                            </p:childTnLst>
                          </p:cTn>
                        </p:par>
                        <p:par>
                          <p:cTn id="63" fill="hold">
                            <p:stCondLst>
                              <p:cond delay="1500"/>
                            </p:stCondLst>
                            <p:childTnLst>
                              <p:par>
                                <p:cTn id="64" presetID="22" presetClass="entr" presetSubtype="8" fill="hold" grpId="1" nodeType="after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left)">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path" presetSubtype="0" accel="50000" decel="50000" fill="hold" grpId="0" nodeType="clickEffect">
                                  <p:stCondLst>
                                    <p:cond delay="0"/>
                                  </p:stCondLst>
                                  <p:childTnLst>
                                    <p:animMotion origin="layout" path="M 2.77778E-6 -1.48148E-6 L -0.01077 0.3706 " pathEditMode="relative" rAng="0" ptsTypes="AA">
                                      <p:cBhvr>
                                        <p:cTn id="70" dur="2000" fill="hold"/>
                                        <p:tgtEl>
                                          <p:spTgt spid="14"/>
                                        </p:tgtEl>
                                        <p:attrNameLst>
                                          <p:attrName>ppt_x</p:attrName>
                                          <p:attrName>ppt_y</p:attrName>
                                        </p:attrNameLst>
                                      </p:cBhvr>
                                      <p:rCtr x="-538" y="18519"/>
                                    </p:animMotion>
                                  </p:childTnLst>
                                </p:cTn>
                              </p:par>
                            </p:childTnLst>
                          </p:cTn>
                        </p:par>
                        <p:par>
                          <p:cTn id="71" fill="hold">
                            <p:stCondLst>
                              <p:cond delay="2000"/>
                            </p:stCondLst>
                            <p:childTnLst>
                              <p:par>
                                <p:cTn id="72" presetID="49" presetClass="path" presetSubtype="0" accel="50000" decel="50000" fill="hold" grpId="0" nodeType="afterEffect">
                                  <p:stCondLst>
                                    <p:cond delay="0"/>
                                  </p:stCondLst>
                                  <p:childTnLst>
                                    <p:animMotion origin="layout" path="M 0 1.11111E-6 L -0.35417 0.35764 " pathEditMode="relative" rAng="0" ptsTypes="AA">
                                      <p:cBhvr>
                                        <p:cTn id="73" dur="2000" fill="hold"/>
                                        <p:tgtEl>
                                          <p:spTgt spid="13"/>
                                        </p:tgtEl>
                                        <p:attrNameLst>
                                          <p:attrName>ppt_x</p:attrName>
                                          <p:attrName>ppt_y</p:attrName>
                                        </p:attrNameLst>
                                      </p:cBhvr>
                                      <p:rCtr x="-17708" y="17870"/>
                                    </p:animMotion>
                                  </p:childTnLst>
                                </p:cTn>
                              </p:par>
                            </p:childTnLst>
                          </p:cTn>
                        </p:par>
                        <p:par>
                          <p:cTn id="74" fill="hold">
                            <p:stCondLst>
                              <p:cond delay="4000"/>
                            </p:stCondLst>
                            <p:childTnLst>
                              <p:par>
                                <p:cTn id="75" presetID="49" presetClass="path" presetSubtype="0" accel="50000" decel="50000" fill="hold" grpId="0" nodeType="afterEffect">
                                  <p:stCondLst>
                                    <p:cond delay="0"/>
                                  </p:stCondLst>
                                  <p:childTnLst>
                                    <p:animMotion origin="layout" path="M -3.33333E-6 1.85185E-6 L 0.50209 0.58588 " pathEditMode="relative" rAng="0" ptsTypes="AA">
                                      <p:cBhvr>
                                        <p:cTn id="76" dur="2000" fill="hold"/>
                                        <p:tgtEl>
                                          <p:spTgt spid="15"/>
                                        </p:tgtEl>
                                        <p:attrNameLst>
                                          <p:attrName>ppt_x</p:attrName>
                                          <p:attrName>ppt_y</p:attrName>
                                        </p:attrNameLst>
                                      </p:cBhvr>
                                      <p:rCtr x="25104" y="29282"/>
                                    </p:animMotion>
                                  </p:childTnLst>
                                </p:cTn>
                              </p:par>
                            </p:childTnLst>
                          </p:cTn>
                        </p:par>
                        <p:par>
                          <p:cTn id="77" fill="hold">
                            <p:stCondLst>
                              <p:cond delay="6000"/>
                            </p:stCondLst>
                            <p:childTnLst>
                              <p:par>
                                <p:cTn id="78" presetID="49" presetClass="path" presetSubtype="0" accel="50000" decel="50000" fill="hold" grpId="0" nodeType="afterEffect">
                                  <p:stCondLst>
                                    <p:cond delay="0"/>
                                  </p:stCondLst>
                                  <p:childTnLst>
                                    <p:animMotion origin="layout" path="M 3.33333E-6 1.85185E-6 L -0.22917 0.29977 " pathEditMode="relative" rAng="0" ptsTypes="AA">
                                      <p:cBhvr>
                                        <p:cTn id="79" dur="2000" fill="hold"/>
                                        <p:tgtEl>
                                          <p:spTgt spid="17"/>
                                        </p:tgtEl>
                                        <p:attrNameLst>
                                          <p:attrName>ppt_x</p:attrName>
                                          <p:attrName>ppt_y</p:attrName>
                                        </p:attrNameLst>
                                      </p:cBhvr>
                                      <p:rCtr x="-11458" y="14977"/>
                                    </p:animMotion>
                                  </p:childTnLst>
                                </p:cTn>
                              </p:par>
                            </p:childTnLst>
                          </p:cTn>
                        </p:par>
                        <p:par>
                          <p:cTn id="80" fill="hold">
                            <p:stCondLst>
                              <p:cond delay="8000"/>
                            </p:stCondLst>
                            <p:childTnLst>
                              <p:par>
                                <p:cTn id="81" presetID="49" presetClass="path" presetSubtype="0" accel="50000" decel="50000" fill="hold" grpId="0" nodeType="afterEffect">
                                  <p:stCondLst>
                                    <p:cond delay="0"/>
                                  </p:stCondLst>
                                  <p:childTnLst>
                                    <p:animMotion origin="layout" path="M -0.00833 0.03518 L -0.01597 0.28611 " pathEditMode="relative" rAng="0" ptsTypes="AA">
                                      <p:cBhvr>
                                        <p:cTn id="82" dur="2000" fill="hold"/>
                                        <p:tgtEl>
                                          <p:spTgt spid="16"/>
                                        </p:tgtEl>
                                        <p:attrNameLst>
                                          <p:attrName>ppt_x</p:attrName>
                                          <p:attrName>ppt_y</p:attrName>
                                        </p:attrNameLst>
                                      </p:cBhvr>
                                      <p:rCtr x="-382" y="12546"/>
                                    </p:animMotion>
                                  </p:childTnLst>
                                </p:cTn>
                              </p:par>
                            </p:childTnLst>
                          </p:cTn>
                        </p:par>
                      </p:childTnLst>
                    </p:cTn>
                  </p:par>
                  <p:par>
                    <p:cTn id="83" fill="hold">
                      <p:stCondLst>
                        <p:cond delay="indefinite"/>
                      </p:stCondLst>
                      <p:childTnLst>
                        <p:par>
                          <p:cTn id="84" fill="hold">
                            <p:stCondLst>
                              <p:cond delay="0"/>
                            </p:stCondLst>
                            <p:childTnLst>
                              <p:par>
                                <p:cTn id="85" presetID="49" presetClass="path" presetSubtype="0" accel="50000" decel="50000" fill="hold" grpId="0" nodeType="clickEffect">
                                  <p:stCondLst>
                                    <p:cond delay="0"/>
                                  </p:stCondLst>
                                  <p:childTnLst>
                                    <p:animMotion origin="layout" path="M -4.16667E-6 1.85185E-6 L 0.30487 0.66088 " pathEditMode="relative" rAng="0" ptsTypes="AA">
                                      <p:cBhvr>
                                        <p:cTn id="86" dur="2000" fill="hold"/>
                                        <p:tgtEl>
                                          <p:spTgt spid="10"/>
                                        </p:tgtEl>
                                        <p:attrNameLst>
                                          <p:attrName>ppt_x</p:attrName>
                                          <p:attrName>ppt_y</p:attrName>
                                        </p:attrNameLst>
                                      </p:cBhvr>
                                      <p:rCtr x="15243" y="33032"/>
                                    </p:animMotion>
                                  </p:childTnLst>
                                </p:cTn>
                              </p:par>
                            </p:childTnLst>
                          </p:cTn>
                        </p:par>
                        <p:par>
                          <p:cTn id="87" fill="hold">
                            <p:stCondLst>
                              <p:cond delay="2000"/>
                            </p:stCondLst>
                            <p:childTnLst>
                              <p:par>
                                <p:cTn id="88" presetID="49" presetClass="path" presetSubtype="0" accel="50000" decel="50000" fill="hold" grpId="0" nodeType="afterEffect">
                                  <p:stCondLst>
                                    <p:cond delay="0"/>
                                  </p:stCondLst>
                                  <p:childTnLst>
                                    <p:animMotion origin="layout" path="M 3.33333E-6 -1.48148E-6 L -0.19202 0.6588 " pathEditMode="relative" rAng="0" ptsTypes="AA">
                                      <p:cBhvr>
                                        <p:cTn id="89" dur="2000" fill="hold"/>
                                        <p:tgtEl>
                                          <p:spTgt spid="12"/>
                                        </p:tgtEl>
                                        <p:attrNameLst>
                                          <p:attrName>ppt_x</p:attrName>
                                          <p:attrName>ppt_y</p:attrName>
                                        </p:attrNameLst>
                                      </p:cBhvr>
                                      <p:rCtr x="-9601" y="32940"/>
                                    </p:animMotion>
                                  </p:childTnLst>
                                  <p:subTnLst>
                                    <p:audio>
                                      <p:cMediaNode>
                                        <p:cTn display="0" masterRel="sameClick">
                                          <p:stCondLst>
                                            <p:cond evt="begin" delay="0">
                                              <p:tn val="8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10" grpId="0" animBg="1"/>
      <p:bldP spid="10"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67000" y="304800"/>
            <a:ext cx="3962400" cy="646331"/>
          </a:xfrm>
          <a:prstGeom prst="rect">
            <a:avLst/>
          </a:prstGeom>
          <a:solidFill>
            <a:schemeClr val="accent1">
              <a:lumMod val="20000"/>
              <a:lumOff val="80000"/>
            </a:schemeClr>
          </a:solidFill>
          <a:ln w="3175">
            <a:solidFill>
              <a:schemeClr val="tx1"/>
            </a:solidFill>
          </a:ln>
          <a:effectLst/>
        </p:spPr>
        <p:txBody>
          <a:bodyPr wrap="square" rtlCol="0">
            <a:spAutoFit/>
          </a:bodyPr>
          <a:lstStyle/>
          <a:p>
            <a:pPr algn="ctr"/>
            <a:r>
              <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Pair works</a:t>
            </a:r>
            <a:endParaRPr lang="en-US" sz="3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8" name="TextBox 7"/>
          <p:cNvSpPr txBox="1"/>
          <p:nvPr/>
        </p:nvSpPr>
        <p:spPr>
          <a:xfrm>
            <a:off x="514530" y="1044091"/>
            <a:ext cx="8305800" cy="1015663"/>
          </a:xfrm>
          <a:prstGeom prst="rect">
            <a:avLst/>
          </a:prstGeom>
          <a:solidFill>
            <a:schemeClr val="accent4">
              <a:lumMod val="20000"/>
              <a:lumOff val="80000"/>
            </a:schemeClr>
          </a:solidFill>
          <a:ln w="3175">
            <a:solidFill>
              <a:schemeClr val="tx1"/>
            </a:solidFill>
          </a:ln>
        </p:spPr>
        <p:txBody>
          <a:bodyPr wrap="square" rtlCol="0">
            <a:spAutoFit/>
          </a:bodyPr>
          <a:lstStyle/>
          <a:p>
            <a:pPr algn="ctr"/>
            <a:r>
              <a:rPr lang="en-US" sz="2000" b="1" dirty="0" smtClean="0"/>
              <a:t>Look at the pictures and write about what each person’s profession is, and what he or she is doing at the moment.</a:t>
            </a:r>
            <a:endParaRPr lang="en-US" sz="2000" b="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942" y="2731203"/>
            <a:ext cx="2324100" cy="180820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3583" y="2741500"/>
            <a:ext cx="2362200" cy="179790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358" y="4800600"/>
            <a:ext cx="2295269" cy="160972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2324" y="2741500"/>
            <a:ext cx="2815119" cy="181064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399" y="4800599"/>
            <a:ext cx="2310713" cy="1609725"/>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4800599"/>
            <a:ext cx="2891319" cy="1609725"/>
          </a:xfrm>
          <a:prstGeom prst="rect">
            <a:avLst/>
          </a:prstGeom>
          <a:ln w="19050">
            <a:solidFill>
              <a:schemeClr val="tx1"/>
            </a:solidFill>
          </a:ln>
        </p:spPr>
      </p:pic>
      <p:sp>
        <p:nvSpPr>
          <p:cNvPr id="11" name="Rectangle 10"/>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85800" y="2234177"/>
            <a:ext cx="7848600" cy="338554"/>
          </a:xfrm>
          <a:prstGeom prst="rect">
            <a:avLst/>
          </a:prstGeom>
          <a:solidFill>
            <a:schemeClr val="accent1">
              <a:lumMod val="20000"/>
              <a:lumOff val="80000"/>
            </a:schemeClr>
          </a:solidFill>
          <a:ln w="3175">
            <a:solidFill>
              <a:schemeClr val="tx1"/>
            </a:solidFill>
          </a:ln>
        </p:spPr>
        <p:txBody>
          <a:bodyPr wrap="square" rtlCol="0">
            <a:spAutoFit/>
          </a:bodyPr>
          <a:lstStyle/>
          <a:p>
            <a:r>
              <a:rPr lang="en-US" sz="1600" b="1" dirty="0" smtClean="0"/>
              <a:t>One is done for you: </a:t>
            </a:r>
            <a:r>
              <a:rPr lang="en-US" sz="1600" b="1" dirty="0" smtClean="0">
                <a:solidFill>
                  <a:srgbClr val="0070C0"/>
                </a:solidFill>
              </a:rPr>
              <a:t>Mr. </a:t>
            </a:r>
            <a:r>
              <a:rPr lang="en-US" sz="1600" b="1" dirty="0" err="1" smtClean="0">
                <a:solidFill>
                  <a:srgbClr val="0070C0"/>
                </a:solidFill>
              </a:rPr>
              <a:t>Harun</a:t>
            </a:r>
            <a:r>
              <a:rPr lang="en-US" sz="1600" b="1" dirty="0" smtClean="0">
                <a:solidFill>
                  <a:srgbClr val="0070C0"/>
                </a:solidFill>
              </a:rPr>
              <a:t> is a teacher, he is taking his class. </a:t>
            </a:r>
            <a:endParaRPr lang="en-US" sz="1600" b="1" dirty="0">
              <a:solidFill>
                <a:srgbClr val="0070C0"/>
              </a:solidFill>
            </a:endParaRPr>
          </a:p>
        </p:txBody>
      </p:sp>
    </p:spTree>
    <p:extLst>
      <p:ext uri="{BB962C8B-B14F-4D97-AF65-F5344CB8AC3E}">
        <p14:creationId xmlns:p14="http://schemas.microsoft.com/office/powerpoint/2010/main" val="3099474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17" presetClass="entr" presetSubtype="1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0-#ppt_w/2"/>
                                          </p:val>
                                        </p:tav>
                                        <p:tav tm="100000">
                                          <p:val>
                                            <p:strVal val="#ppt_x"/>
                                          </p:val>
                                        </p:tav>
                                      </p:tavLst>
                                    </p:anim>
                                    <p:anim calcmode="lin" valueType="num">
                                      <p:cBhvr additive="base">
                                        <p:cTn id="33" dur="500" fill="hold"/>
                                        <p:tgtEl>
                                          <p:spTgt spid="4"/>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1+#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17" presetClass="entr" presetSubtype="1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990600"/>
            <a:ext cx="5562600" cy="28194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8193" name="WordArt 1"/>
          <p:cNvSpPr>
            <a:spLocks noChangeArrowheads="1" noChangeShapeType="1" noTextEdit="1"/>
          </p:cNvSpPr>
          <p:nvPr/>
        </p:nvSpPr>
        <p:spPr bwMode="auto">
          <a:xfrm>
            <a:off x="2133600" y="4191000"/>
            <a:ext cx="5000625" cy="1533525"/>
          </a:xfrm>
          <a:prstGeom prst="rect">
            <a:avLst/>
          </a:prstGeom>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rtl="0"/>
            <a:r>
              <a:rPr lang="en-US" sz="3600" kern="10" spc="0" dirty="0" smtClean="0">
                <a:ln w="9525">
                  <a:round/>
                  <a:headEnd/>
                  <a:tailEnd/>
                </a:ln>
                <a:gradFill rotWithShape="0">
                  <a:gsLst>
                    <a:gs pos="0">
                      <a:srgbClr val="FFE701"/>
                    </a:gs>
                    <a:gs pos="100000">
                      <a:srgbClr val="FE3E02"/>
                    </a:gs>
                  </a:gsLst>
                  <a:lin ang="5400000" scaled="1"/>
                </a:gradFill>
                <a:effectLst/>
                <a:latin typeface="Impact"/>
              </a:rPr>
              <a:t>WELCOME</a:t>
            </a:r>
            <a:endParaRPr lang="en-US" sz="3600" kern="10" spc="0" dirty="0">
              <a:ln w="9525">
                <a:round/>
                <a:headEnd/>
                <a:tailEnd/>
              </a:ln>
              <a:gradFill rotWithShape="0">
                <a:gsLst>
                  <a:gs pos="0">
                    <a:srgbClr val="FFE701"/>
                  </a:gs>
                  <a:gs pos="100000">
                    <a:srgbClr val="FE3E02"/>
                  </a:gs>
                </a:gsLst>
                <a:lin ang="5400000" scaled="1"/>
              </a:gradFill>
              <a:effectLst/>
              <a:latin typeface="Impact"/>
            </a:endParaRPr>
          </a:p>
        </p:txBody>
      </p:sp>
      <p:sp>
        <p:nvSpPr>
          <p:cNvPr id="2" name="Rectangle 1"/>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010888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193"/>
                                        </p:tgtEl>
                                        <p:attrNameLst>
                                          <p:attrName>style.visibility</p:attrName>
                                        </p:attrNameLst>
                                      </p:cBhvr>
                                      <p:to>
                                        <p:strVal val="visible"/>
                                      </p:to>
                                    </p:set>
                                    <p:anim calcmode="lin" valueType="num">
                                      <p:cBhvr>
                                        <p:cTn id="7" dur="500" fill="hold"/>
                                        <p:tgtEl>
                                          <p:spTgt spid="8193"/>
                                        </p:tgtEl>
                                        <p:attrNameLst>
                                          <p:attrName>ppt_w</p:attrName>
                                        </p:attrNameLst>
                                      </p:cBhvr>
                                      <p:tavLst>
                                        <p:tav tm="0">
                                          <p:val>
                                            <p:fltVal val="0"/>
                                          </p:val>
                                        </p:tav>
                                        <p:tav tm="100000">
                                          <p:val>
                                            <p:strVal val="#ppt_w"/>
                                          </p:val>
                                        </p:tav>
                                      </p:tavLst>
                                    </p:anim>
                                    <p:anim calcmode="lin" valueType="num">
                                      <p:cBhvr>
                                        <p:cTn id="8" dur="500" fill="hold"/>
                                        <p:tgtEl>
                                          <p:spTgt spid="8193"/>
                                        </p:tgtEl>
                                        <p:attrNameLst>
                                          <p:attrName>ppt_h</p:attrName>
                                        </p:attrNameLst>
                                      </p:cBhvr>
                                      <p:tavLst>
                                        <p:tav tm="0">
                                          <p:val>
                                            <p:fltVal val="0"/>
                                          </p:val>
                                        </p:tav>
                                        <p:tav tm="100000">
                                          <p:val>
                                            <p:strVal val="#ppt_h"/>
                                          </p:val>
                                        </p:tav>
                                      </p:tavLst>
                                    </p:anim>
                                    <p:animEffect transition="in" filter="fade">
                                      <p:cBhvr>
                                        <p:cTn id="9" dur="500"/>
                                        <p:tgtEl>
                                          <p:spTgt spid="8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4876800"/>
            <a:ext cx="7817427" cy="1384995"/>
          </a:xfrm>
          <a:prstGeom prst="rect">
            <a:avLst/>
          </a:prstGeom>
          <a:solidFill>
            <a:schemeClr val="accent3">
              <a:lumMod val="20000"/>
              <a:lumOff val="80000"/>
            </a:schemeClr>
          </a:solidFill>
          <a:ln w="3175">
            <a:solidFill>
              <a:schemeClr val="tx1"/>
            </a:solidFill>
          </a:ln>
          <a:effectLst/>
        </p:spPr>
        <p:txBody>
          <a:bodyPr wrap="square" rtlCol="0">
            <a:spAutoFit/>
          </a:bodyPr>
          <a:lstStyle/>
          <a:p>
            <a:pPr algn="ctr"/>
            <a:r>
              <a:rPr lang="en-US" sz="2800" b="1" dirty="0" smtClean="0"/>
              <a:t>Meet with five persons at your home and write down, what are they and what are they doing? at that moment.</a:t>
            </a:r>
            <a:endParaRPr lang="en-US" sz="28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295400"/>
            <a:ext cx="4090987" cy="2819400"/>
          </a:xfrm>
          <a:prstGeom prst="rect">
            <a:avLst/>
          </a:prstGeom>
        </p:spPr>
      </p:pic>
      <p:sp>
        <p:nvSpPr>
          <p:cNvPr id="6" name="Cloud Callout 5"/>
          <p:cNvSpPr/>
          <p:nvPr/>
        </p:nvSpPr>
        <p:spPr>
          <a:xfrm>
            <a:off x="5638800" y="838200"/>
            <a:ext cx="2559627" cy="1866900"/>
          </a:xfrm>
          <a:prstGeom prst="cloudCallout">
            <a:avLst>
              <a:gd name="adj1" fmla="val -90657"/>
              <a:gd name="adj2" fmla="val 40237"/>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HOME WORK</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Rectangle 4"/>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10093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WordArt 2"/>
          <p:cNvSpPr>
            <a:spLocks noChangeArrowheads="1" noChangeShapeType="1" noTextEdit="1"/>
          </p:cNvSpPr>
          <p:nvPr/>
        </p:nvSpPr>
        <p:spPr bwMode="auto">
          <a:xfrm>
            <a:off x="3124200" y="2438400"/>
            <a:ext cx="3276600" cy="1981200"/>
          </a:xfrm>
          <a:prstGeom prst="rect">
            <a:avLst/>
          </a:prstGeom>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rtl="0"/>
            <a:r>
              <a:rPr lang="en-US" sz="3600" kern="10" spc="0" smtClean="0">
                <a:ln w="9525">
                  <a:round/>
                  <a:headEnd/>
                  <a:tailEnd/>
                </a:ln>
                <a:gradFill rotWithShape="0">
                  <a:gsLst>
                    <a:gs pos="0">
                      <a:srgbClr val="FFE701"/>
                    </a:gs>
                    <a:gs pos="100000">
                      <a:srgbClr val="FE3E02"/>
                    </a:gs>
                  </a:gsLst>
                  <a:lin ang="5400000" scaled="1"/>
                </a:gradFill>
                <a:effectLst/>
                <a:latin typeface="Impact"/>
              </a:rPr>
              <a:t>THE END</a:t>
            </a:r>
            <a:endParaRPr lang="en-US" sz="3600" kern="10" spc="0">
              <a:ln w="9525">
                <a:round/>
                <a:headEnd/>
                <a:tailEnd/>
              </a:ln>
              <a:gradFill rotWithShape="0">
                <a:gsLst>
                  <a:gs pos="0">
                    <a:srgbClr val="FFE701"/>
                  </a:gs>
                  <a:gs pos="100000">
                    <a:srgbClr val="FE3E02"/>
                  </a:gs>
                </a:gsLst>
                <a:lin ang="5400000" scaled="1"/>
              </a:gradFill>
              <a:effectLst/>
              <a:latin typeface="Impact"/>
            </a:endParaRPr>
          </a:p>
        </p:txBody>
      </p:sp>
      <p:sp>
        <p:nvSpPr>
          <p:cNvPr id="3" name="Rectangle 2"/>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35920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838200" y="1676400"/>
            <a:ext cx="3695700" cy="4038600"/>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smtClean="0"/>
          </a:p>
          <a:p>
            <a:pPr algn="ctr"/>
            <a:endParaRPr lang="en-US" dirty="0"/>
          </a:p>
          <a:p>
            <a:pPr algn="ctr"/>
            <a:endParaRPr lang="en-US" dirty="0" smtClean="0"/>
          </a:p>
          <a:p>
            <a:pPr algn="ctr"/>
            <a:endParaRPr lang="en-US" dirty="0"/>
          </a:p>
          <a:p>
            <a:pPr algn="ctr"/>
            <a:r>
              <a:rPr lang="en-US" dirty="0" smtClean="0">
                <a:solidFill>
                  <a:srgbClr val="002060"/>
                </a:solidFill>
              </a:rPr>
              <a:t>SK. Md. </a:t>
            </a:r>
            <a:r>
              <a:rPr lang="en-US" dirty="0" err="1" smtClean="0">
                <a:solidFill>
                  <a:srgbClr val="002060"/>
                </a:solidFill>
              </a:rPr>
              <a:t>Harunar</a:t>
            </a:r>
            <a:r>
              <a:rPr lang="en-US" dirty="0" smtClean="0">
                <a:solidFill>
                  <a:srgbClr val="002060"/>
                </a:solidFill>
              </a:rPr>
              <a:t> Rashid</a:t>
            </a:r>
          </a:p>
          <a:p>
            <a:pPr marL="285750" indent="-285750" algn="ctr">
              <a:buFontTx/>
              <a:buChar char="-"/>
            </a:pPr>
            <a:r>
              <a:rPr lang="en-US" sz="1600" dirty="0" smtClean="0">
                <a:solidFill>
                  <a:srgbClr val="002060"/>
                </a:solidFill>
              </a:rPr>
              <a:t>B.A(Hon’s)</a:t>
            </a:r>
            <a:r>
              <a:rPr lang="en-US" sz="1600" dirty="0" err="1" smtClean="0">
                <a:solidFill>
                  <a:srgbClr val="002060"/>
                </a:solidFill>
              </a:rPr>
              <a:t>M.A.B.Ed</a:t>
            </a:r>
            <a:r>
              <a:rPr lang="en-US" sz="1600" dirty="0" smtClean="0">
                <a:solidFill>
                  <a:srgbClr val="002060"/>
                </a:solidFill>
              </a:rPr>
              <a:t>.</a:t>
            </a:r>
          </a:p>
          <a:p>
            <a:pPr algn="ctr"/>
            <a:r>
              <a:rPr lang="en-US" sz="1600" dirty="0" smtClean="0">
                <a:solidFill>
                  <a:srgbClr val="002060"/>
                </a:solidFill>
              </a:rPr>
              <a:t>Senior </a:t>
            </a:r>
            <a:r>
              <a:rPr lang="en-US" sz="1600" dirty="0" err="1" smtClean="0">
                <a:solidFill>
                  <a:srgbClr val="002060"/>
                </a:solidFill>
              </a:rPr>
              <a:t>Assit</a:t>
            </a:r>
            <a:r>
              <a:rPr lang="en-US" sz="1600" dirty="0" smtClean="0">
                <a:solidFill>
                  <a:srgbClr val="002060"/>
                </a:solidFill>
              </a:rPr>
              <a:t>: Teacher.</a:t>
            </a:r>
          </a:p>
          <a:p>
            <a:pPr algn="ctr"/>
            <a:r>
              <a:rPr lang="en-US" sz="1600" dirty="0" err="1" smtClean="0">
                <a:solidFill>
                  <a:srgbClr val="002060"/>
                </a:solidFill>
              </a:rPr>
              <a:t>Sonatola</a:t>
            </a:r>
            <a:r>
              <a:rPr lang="en-US" sz="1600" dirty="0" smtClean="0">
                <a:solidFill>
                  <a:srgbClr val="002060"/>
                </a:solidFill>
              </a:rPr>
              <a:t> Model High School, </a:t>
            </a:r>
            <a:r>
              <a:rPr lang="en-US" sz="1600" dirty="0" err="1" smtClean="0">
                <a:solidFill>
                  <a:srgbClr val="002060"/>
                </a:solidFill>
              </a:rPr>
              <a:t>Sonatola</a:t>
            </a:r>
            <a:r>
              <a:rPr lang="en-US" sz="1600" dirty="0" smtClean="0">
                <a:solidFill>
                  <a:srgbClr val="002060"/>
                </a:solidFill>
              </a:rPr>
              <a:t>, </a:t>
            </a:r>
            <a:r>
              <a:rPr lang="en-US" sz="1600" dirty="0" err="1" smtClean="0">
                <a:solidFill>
                  <a:srgbClr val="002060"/>
                </a:solidFill>
              </a:rPr>
              <a:t>Bogra</a:t>
            </a:r>
            <a:r>
              <a:rPr lang="en-US" sz="1600" dirty="0" smtClean="0">
                <a:solidFill>
                  <a:srgbClr val="002060"/>
                </a:solidFill>
              </a:rPr>
              <a:t>.</a:t>
            </a:r>
          </a:p>
        </p:txBody>
      </p:sp>
      <p:sp>
        <p:nvSpPr>
          <p:cNvPr id="5" name="Round Diagonal Corner Rectangle 4"/>
          <p:cNvSpPr/>
          <p:nvPr/>
        </p:nvSpPr>
        <p:spPr>
          <a:xfrm>
            <a:off x="4800600" y="1676400"/>
            <a:ext cx="3581400" cy="4038600"/>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r>
              <a:rPr lang="en-US" sz="2000" dirty="0" smtClean="0">
                <a:solidFill>
                  <a:srgbClr val="002060"/>
                </a:solidFill>
              </a:rPr>
              <a:t>English For Today</a:t>
            </a:r>
          </a:p>
          <a:p>
            <a:pPr algn="ctr"/>
            <a:r>
              <a:rPr lang="en-US" sz="2000" dirty="0" smtClean="0">
                <a:solidFill>
                  <a:srgbClr val="002060"/>
                </a:solidFill>
              </a:rPr>
              <a:t>Class : Six. </a:t>
            </a:r>
            <a:endParaRPr lang="en-US" sz="2000" dirty="0">
              <a:solidFill>
                <a:srgbClr val="00206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2136177"/>
            <a:ext cx="1409700" cy="1788123"/>
          </a:xfrm>
          <a:prstGeom prst="rect">
            <a:avLst/>
          </a:prstGeom>
        </p:spPr>
      </p:pic>
      <p:sp>
        <p:nvSpPr>
          <p:cNvPr id="8" name="TextBox 7"/>
          <p:cNvSpPr txBox="1"/>
          <p:nvPr/>
        </p:nvSpPr>
        <p:spPr>
          <a:xfrm>
            <a:off x="2971800" y="609600"/>
            <a:ext cx="3733800" cy="646331"/>
          </a:xfrm>
          <a:prstGeom prst="rect">
            <a:avLst/>
          </a:prstGeom>
          <a:solidFill>
            <a:schemeClr val="accent1">
              <a:lumMod val="20000"/>
              <a:lumOff val="80000"/>
            </a:schemeClr>
          </a:solidFill>
          <a:ln w="3175">
            <a:solidFill>
              <a:schemeClr val="tx1"/>
            </a:solidFill>
          </a:ln>
        </p:spPr>
        <p:txBody>
          <a:bodyPr wrap="square" rtlCol="0">
            <a:spAutoFit/>
          </a:bodyPr>
          <a:lstStyle/>
          <a:p>
            <a:pPr algn="ctr"/>
            <a:r>
              <a:rPr lang="en-US" sz="3600" b="1" dirty="0" smtClean="0"/>
              <a:t>Identity</a:t>
            </a:r>
            <a:endParaRPr lang="en-US" sz="3600" b="1" dirty="0"/>
          </a:p>
        </p:txBody>
      </p:sp>
      <p:sp>
        <p:nvSpPr>
          <p:cNvPr id="7" name="Rectangle 6"/>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2136177"/>
            <a:ext cx="1447800" cy="1788123"/>
          </a:xfrm>
          <a:prstGeom prst="rect">
            <a:avLst/>
          </a:prstGeom>
        </p:spPr>
      </p:pic>
    </p:spTree>
    <p:extLst>
      <p:ext uri="{BB962C8B-B14F-4D97-AF65-F5344CB8AC3E}">
        <p14:creationId xmlns:p14="http://schemas.microsoft.com/office/powerpoint/2010/main" val="1989515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4)">
                                      <p:cBhvr>
                                        <p:cTn id="14" dur="2000"/>
                                        <p:tgtEl>
                                          <p:spTgt spid="4"/>
                                        </p:tgtEl>
                                      </p:cBhvr>
                                    </p:animEffect>
                                  </p:childTnLst>
                                </p:cTn>
                              </p:par>
                              <p:par>
                                <p:cTn id="15" presetID="21"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4)">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607367"/>
            <a:ext cx="5486400" cy="46166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400" b="1" dirty="0" smtClean="0"/>
              <a:t>LOOK AT THE PICTURES</a:t>
            </a:r>
            <a:endParaRPr lang="en-US" sz="2400" b="1" dirty="0"/>
          </a:p>
        </p:txBody>
      </p:sp>
      <p:sp>
        <p:nvSpPr>
          <p:cNvPr id="10" name="TextBox 9"/>
          <p:cNvSpPr txBox="1"/>
          <p:nvPr/>
        </p:nvSpPr>
        <p:spPr>
          <a:xfrm>
            <a:off x="1219200" y="5257800"/>
            <a:ext cx="7391400" cy="461665"/>
          </a:xfrm>
          <a:prstGeom prst="rect">
            <a:avLst/>
          </a:prstGeom>
          <a:noFill/>
        </p:spPr>
        <p:txBody>
          <a:bodyPr wrap="square" rtlCol="0">
            <a:spAutoFit/>
          </a:bodyPr>
          <a:lstStyle/>
          <a:p>
            <a:pPr algn="ctr"/>
            <a:r>
              <a:rPr lang="en-US" sz="2400" b="1" dirty="0" smtClean="0"/>
              <a:t>Do you know what about the pictures ?</a:t>
            </a:r>
            <a:endParaRPr lang="en-US" sz="2400" b="1" dirty="0"/>
          </a:p>
        </p:txBody>
      </p:sp>
      <p:sp>
        <p:nvSpPr>
          <p:cNvPr id="11" name="TextBox 10"/>
          <p:cNvSpPr txBox="1"/>
          <p:nvPr/>
        </p:nvSpPr>
        <p:spPr>
          <a:xfrm>
            <a:off x="1295400" y="4953000"/>
            <a:ext cx="6948055" cy="461665"/>
          </a:xfrm>
          <a:prstGeom prst="rect">
            <a:avLst/>
          </a:prstGeom>
          <a:noFill/>
        </p:spPr>
        <p:txBody>
          <a:bodyPr wrap="square" rtlCol="0">
            <a:spAutoFit/>
          </a:bodyPr>
          <a:lstStyle/>
          <a:p>
            <a:pPr algn="ctr"/>
            <a:r>
              <a:rPr lang="en-US" sz="2400" b="1" dirty="0" smtClean="0">
                <a:solidFill>
                  <a:srgbClr val="7030A0"/>
                </a:solidFill>
              </a:rPr>
              <a:t>This picture is about a conversation.</a:t>
            </a:r>
            <a:endParaRPr lang="en-US" sz="2400" b="1" dirty="0">
              <a:solidFill>
                <a:srgbClr val="7030A0"/>
              </a:solidFill>
            </a:endParaRPr>
          </a:p>
        </p:txBody>
      </p:sp>
      <p:pic>
        <p:nvPicPr>
          <p:cNvPr id="13" name="Picture 12" descr="conv.png"/>
          <p:cNvPicPr>
            <a:picLocks noChangeAspect="1"/>
          </p:cNvPicPr>
          <p:nvPr/>
        </p:nvPicPr>
        <p:blipFill>
          <a:blip r:embed="rId3"/>
          <a:stretch>
            <a:fillRect/>
          </a:stretch>
        </p:blipFill>
        <p:spPr>
          <a:xfrm>
            <a:off x="2590800" y="1600200"/>
            <a:ext cx="3877216" cy="3115110"/>
          </a:xfrm>
          <a:prstGeom prst="rect">
            <a:avLst/>
          </a:prstGeom>
          <a:ln w="28575">
            <a:solidFill>
              <a:schemeClr val="tx1"/>
            </a:solidFill>
          </a:ln>
        </p:spPr>
      </p:pic>
      <p:sp>
        <p:nvSpPr>
          <p:cNvPr id="6" name="Rectangle 5"/>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6576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xit" presetSubtype="4" fill="hold" grpId="1" nodeType="clickEffect">
                                  <p:stCondLst>
                                    <p:cond delay="0"/>
                                  </p:stCondLst>
                                  <p:childTnLst>
                                    <p:animEffect transition="out" filter="slide(fromBottom)">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43000"/>
            <a:ext cx="6781800" cy="646331"/>
          </a:xfrm>
          <a:prstGeom prst="rect">
            <a:avLst/>
          </a:prstGeom>
          <a:noFill/>
          <a:ln>
            <a:noFill/>
          </a:ln>
          <a:effectLst/>
        </p:spPr>
        <p:txBody>
          <a:bodyPr wrap="square" rtlCol="0">
            <a:spAutoFit/>
          </a:bodyPr>
          <a:lstStyle/>
          <a:p>
            <a:pPr algn="ctr"/>
            <a:r>
              <a:rPr lang="en-US" sz="3600" b="1" dirty="0" smtClean="0"/>
              <a:t>Lesson declaration</a:t>
            </a:r>
          </a:p>
        </p:txBody>
      </p:sp>
      <p:sp>
        <p:nvSpPr>
          <p:cNvPr id="4" name="Round Diagonal Corner Rectangle 3"/>
          <p:cNvSpPr/>
          <p:nvPr/>
        </p:nvSpPr>
        <p:spPr>
          <a:xfrm>
            <a:off x="838200" y="3048000"/>
            <a:ext cx="7543800" cy="2171700"/>
          </a:xfrm>
          <a:prstGeom prst="round2Diag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smtClean="0">
                <a:ln/>
                <a:solidFill>
                  <a:schemeClr val="accent3"/>
                </a:solidFill>
              </a:rPr>
              <a:t>Where are you from ?</a:t>
            </a:r>
          </a:p>
        </p:txBody>
      </p:sp>
      <p:sp>
        <p:nvSpPr>
          <p:cNvPr id="5" name="Rectangle 4"/>
          <p:cNvSpPr/>
          <p:nvPr/>
        </p:nvSpPr>
        <p:spPr>
          <a:xfrm>
            <a:off x="0" y="63562"/>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362200" y="2057400"/>
            <a:ext cx="4419600" cy="1323439"/>
          </a:xfrm>
          <a:prstGeom prst="rect">
            <a:avLst/>
          </a:prstGeom>
          <a:noFill/>
        </p:spPr>
        <p:txBody>
          <a:bodyPr wrap="square" rtlCol="0">
            <a:spAutoFit/>
          </a:bodyPr>
          <a:lstStyle/>
          <a:p>
            <a:pPr algn="ctr"/>
            <a:r>
              <a:rPr lang="en-US" sz="4000" b="1" dirty="0">
                <a:ln/>
                <a:solidFill>
                  <a:srgbClr val="FF0000"/>
                </a:solidFill>
              </a:rPr>
              <a:t>Lesson : </a:t>
            </a:r>
            <a:r>
              <a:rPr lang="en-US" sz="4000" b="1" dirty="0" smtClean="0">
                <a:ln/>
                <a:solidFill>
                  <a:srgbClr val="FF0000"/>
                </a:solidFill>
              </a:rPr>
              <a:t>4 </a:t>
            </a:r>
            <a:endParaRPr lang="en-US" sz="4000" b="1" dirty="0">
              <a:ln/>
              <a:solidFill>
                <a:srgbClr val="FF0000"/>
              </a:solidFill>
            </a:endParaRPr>
          </a:p>
          <a:p>
            <a:pPr algn="ctr"/>
            <a:endParaRPr lang="en-US" sz="4000" dirty="0"/>
          </a:p>
        </p:txBody>
      </p:sp>
    </p:spTree>
    <p:extLst>
      <p:ext uri="{BB962C8B-B14F-4D97-AF65-F5344CB8AC3E}">
        <p14:creationId xmlns:p14="http://schemas.microsoft.com/office/powerpoint/2010/main" val="27050287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60004" y="647257"/>
            <a:ext cx="5486400" cy="646331"/>
          </a:xfrm>
          <a:prstGeom prst="rect">
            <a:avLst/>
          </a:prstGeom>
          <a:solidFill>
            <a:schemeClr val="accent1">
              <a:lumMod val="20000"/>
              <a:lumOff val="80000"/>
            </a:schemeClr>
          </a:solidFill>
          <a:ln>
            <a:noFill/>
          </a:ln>
          <a:effectLst/>
        </p:spPr>
        <p:txBody>
          <a:bodyPr wrap="square" rtlCol="0">
            <a:spAutoFit/>
          </a:bodyPr>
          <a:lstStyle/>
          <a:p>
            <a:pPr algn="ctr"/>
            <a:r>
              <a:rPr lang="en-US" sz="3600" b="1" dirty="0" smtClean="0"/>
              <a:t>Learning outcomes</a:t>
            </a:r>
            <a:endParaRPr lang="en-US" sz="3600" b="1" dirty="0"/>
          </a:p>
        </p:txBody>
      </p:sp>
      <p:sp>
        <p:nvSpPr>
          <p:cNvPr id="4" name="Rectangle 3"/>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18236" y="1776818"/>
            <a:ext cx="7543800" cy="830997"/>
          </a:xfrm>
          <a:prstGeom prst="rect">
            <a:avLst/>
          </a:prstGeom>
          <a:noFill/>
        </p:spPr>
        <p:txBody>
          <a:bodyPr wrap="square" rtlCol="0">
            <a:spAutoFit/>
          </a:bodyPr>
          <a:lstStyle/>
          <a:p>
            <a:r>
              <a:rPr lang="en-US" sz="2400" b="1" dirty="0" smtClean="0">
                <a:solidFill>
                  <a:srgbClr val="0070C0"/>
                </a:solidFill>
              </a:rPr>
              <a:t>After completing the lesson students will be able to ..</a:t>
            </a:r>
            <a:endParaRPr lang="en-US" sz="2400" b="1" dirty="0">
              <a:solidFill>
                <a:srgbClr val="0070C0"/>
              </a:solidFill>
            </a:endParaRPr>
          </a:p>
        </p:txBody>
      </p:sp>
      <p:sp>
        <p:nvSpPr>
          <p:cNvPr id="8" name="TextBox 7"/>
          <p:cNvSpPr txBox="1"/>
          <p:nvPr/>
        </p:nvSpPr>
        <p:spPr>
          <a:xfrm>
            <a:off x="1018236" y="3040328"/>
            <a:ext cx="7543800" cy="830997"/>
          </a:xfrm>
          <a:prstGeom prst="rect">
            <a:avLst/>
          </a:prstGeom>
          <a:solidFill>
            <a:schemeClr val="accent6">
              <a:lumMod val="20000"/>
              <a:lumOff val="80000"/>
            </a:schemeClr>
          </a:solidFill>
        </p:spPr>
        <p:txBody>
          <a:bodyPr wrap="square" rtlCol="0">
            <a:spAutoFit/>
          </a:bodyPr>
          <a:lstStyle/>
          <a:p>
            <a:pPr marL="285750" indent="-285750">
              <a:buFont typeface="Wingdings" panose="05000000000000000000" pitchFamily="2" charset="2"/>
              <a:buChar char="Ø"/>
            </a:pPr>
            <a:r>
              <a:rPr lang="en-US" sz="2400" b="1" dirty="0"/>
              <a:t>r</a:t>
            </a:r>
            <a:r>
              <a:rPr lang="en-US" sz="2400" b="1" dirty="0" smtClean="0"/>
              <a:t>ecognize word and stress on words in sentences</a:t>
            </a:r>
            <a:endParaRPr lang="en-US" sz="2400" b="1" dirty="0"/>
          </a:p>
        </p:txBody>
      </p:sp>
      <p:sp>
        <p:nvSpPr>
          <p:cNvPr id="9" name="TextBox 8"/>
          <p:cNvSpPr txBox="1"/>
          <p:nvPr/>
        </p:nvSpPr>
        <p:spPr>
          <a:xfrm>
            <a:off x="1007504" y="4229362"/>
            <a:ext cx="7554532" cy="830997"/>
          </a:xfrm>
          <a:prstGeom prst="rect">
            <a:avLst/>
          </a:prstGeom>
          <a:solidFill>
            <a:schemeClr val="accent5">
              <a:lumMod val="20000"/>
              <a:lumOff val="80000"/>
            </a:schemeClr>
          </a:solidFill>
        </p:spPr>
        <p:txBody>
          <a:bodyPr wrap="square" rtlCol="0">
            <a:spAutoFit/>
          </a:bodyPr>
          <a:lstStyle/>
          <a:p>
            <a:pPr marL="285750" indent="-285750">
              <a:buFont typeface="Wingdings" panose="05000000000000000000" pitchFamily="2" charset="2"/>
              <a:buChar char="Ø"/>
            </a:pPr>
            <a:r>
              <a:rPr lang="en-US" sz="2400" b="1" dirty="0">
                <a:solidFill>
                  <a:srgbClr val="0070C0"/>
                </a:solidFill>
              </a:rPr>
              <a:t>t</a:t>
            </a:r>
            <a:r>
              <a:rPr lang="en-US" sz="2400" b="1" dirty="0" smtClean="0">
                <a:solidFill>
                  <a:srgbClr val="0070C0"/>
                </a:solidFill>
              </a:rPr>
              <a:t>alk about people, places and familiar objects in short and simple sentences</a:t>
            </a:r>
            <a:endParaRPr lang="en-US" sz="2400" b="1" dirty="0">
              <a:solidFill>
                <a:srgbClr val="0070C0"/>
              </a:solidFill>
            </a:endParaRPr>
          </a:p>
        </p:txBody>
      </p:sp>
      <p:sp>
        <p:nvSpPr>
          <p:cNvPr id="10" name="TextBox 9"/>
          <p:cNvSpPr txBox="1"/>
          <p:nvPr/>
        </p:nvSpPr>
        <p:spPr>
          <a:xfrm>
            <a:off x="988454" y="5520598"/>
            <a:ext cx="7573582" cy="461665"/>
          </a:xfrm>
          <a:prstGeom prst="rect">
            <a:avLst/>
          </a:prstGeom>
          <a:solidFill>
            <a:schemeClr val="accent2">
              <a:lumMod val="20000"/>
              <a:lumOff val="80000"/>
            </a:schemeClr>
          </a:solidFill>
        </p:spPr>
        <p:txBody>
          <a:bodyPr wrap="square" rtlCol="0">
            <a:spAutoFit/>
          </a:bodyPr>
          <a:lstStyle/>
          <a:p>
            <a:pPr marL="285750" indent="-285750">
              <a:buFont typeface="Wingdings" panose="05000000000000000000" pitchFamily="2" charset="2"/>
              <a:buChar char="Ø"/>
            </a:pPr>
            <a:r>
              <a:rPr lang="en-US" sz="2400" b="1" dirty="0">
                <a:solidFill>
                  <a:srgbClr val="7030A0"/>
                </a:solidFill>
              </a:rPr>
              <a:t>a</a:t>
            </a:r>
            <a:r>
              <a:rPr lang="en-US" sz="2400" b="1" dirty="0" smtClean="0">
                <a:solidFill>
                  <a:srgbClr val="7030A0"/>
                </a:solidFill>
              </a:rPr>
              <a:t>sk and answer questions</a:t>
            </a:r>
            <a:endParaRPr lang="en-US" sz="2400" b="1" dirty="0">
              <a:solidFill>
                <a:srgbClr val="7030A0"/>
              </a:solidFill>
            </a:endParaRPr>
          </a:p>
        </p:txBody>
      </p:sp>
    </p:spTree>
    <p:extLst>
      <p:ext uri="{BB962C8B-B14F-4D97-AF65-F5344CB8AC3E}">
        <p14:creationId xmlns:p14="http://schemas.microsoft.com/office/powerpoint/2010/main" val="2748348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20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2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1000"/>
                                        <p:tgtEl>
                                          <p:spTgt spid="7">
                                            <p:txEl>
                                              <p:pRg st="0" end="0"/>
                                            </p:txEl>
                                          </p:spTgt>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2000"/>
                                        <p:tgtEl>
                                          <p:spTgt spid="8"/>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2000"/>
                                        <p:tgtEl>
                                          <p:spTgt spid="9"/>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7" grpId="0" build="allAtOnce"/>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400" y="381000"/>
            <a:ext cx="8229600" cy="830997"/>
          </a:xfrm>
          <a:prstGeom prst="rect">
            <a:avLst/>
          </a:prstGeom>
          <a:solidFill>
            <a:schemeClr val="accent6">
              <a:lumMod val="20000"/>
              <a:lumOff val="80000"/>
            </a:schemeClr>
          </a:solidFill>
          <a:ln w="28575">
            <a:solidFill>
              <a:schemeClr val="tx1"/>
            </a:solidFill>
          </a:ln>
        </p:spPr>
        <p:txBody>
          <a:bodyPr wrap="square" rtlCol="0">
            <a:spAutoFit/>
          </a:bodyPr>
          <a:lstStyle/>
          <a:p>
            <a:pPr algn="ctr"/>
            <a:r>
              <a:rPr lang="en-US" sz="2400" b="1" dirty="0" smtClean="0"/>
              <a:t>Listen to and then </a:t>
            </a:r>
            <a:r>
              <a:rPr lang="en-US" sz="2400" b="1" dirty="0" err="1" smtClean="0"/>
              <a:t>practise</a:t>
            </a:r>
            <a:r>
              <a:rPr lang="en-US" sz="2400" b="1" dirty="0" smtClean="0"/>
              <a:t> the conversations below with your class friends.</a:t>
            </a:r>
            <a:endParaRPr lang="en-US" sz="2400" b="1" dirty="0"/>
          </a:p>
        </p:txBody>
      </p:sp>
      <p:pic>
        <p:nvPicPr>
          <p:cNvPr id="6" name="Picture 5" descr="conver5.png"/>
          <p:cNvPicPr>
            <a:picLocks noChangeAspect="1"/>
          </p:cNvPicPr>
          <p:nvPr/>
        </p:nvPicPr>
        <p:blipFill>
          <a:blip r:embed="rId4"/>
          <a:stretch>
            <a:fillRect/>
          </a:stretch>
        </p:blipFill>
        <p:spPr>
          <a:xfrm>
            <a:off x="533400" y="1446153"/>
            <a:ext cx="2590800" cy="1818067"/>
          </a:xfrm>
          <a:prstGeom prst="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descr="conv.png"/>
          <p:cNvPicPr>
            <a:picLocks noChangeAspect="1"/>
          </p:cNvPicPr>
          <p:nvPr/>
        </p:nvPicPr>
        <p:blipFill>
          <a:blip r:embed="rId5"/>
          <a:stretch>
            <a:fillRect/>
          </a:stretch>
        </p:blipFill>
        <p:spPr>
          <a:xfrm>
            <a:off x="6324600" y="1446153"/>
            <a:ext cx="2286000" cy="1818067"/>
          </a:xfrm>
          <a:prstGeom prst="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1" name="Picture 10" descr="conver4.png"/>
          <p:cNvPicPr>
            <a:picLocks noChangeAspect="1"/>
          </p:cNvPicPr>
          <p:nvPr/>
        </p:nvPicPr>
        <p:blipFill>
          <a:blip r:embed="rId6"/>
          <a:stretch>
            <a:fillRect/>
          </a:stretch>
        </p:blipFill>
        <p:spPr>
          <a:xfrm>
            <a:off x="3361922" y="1446153"/>
            <a:ext cx="2724955" cy="1818067"/>
          </a:xfrm>
          <a:prstGeom prst="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0" y="0"/>
            <a:ext cx="9144000" cy="6858000"/>
          </a:xfrm>
          <a:prstGeom prst="rect">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324600" y="3313710"/>
            <a:ext cx="2286000" cy="369332"/>
          </a:xfrm>
          <a:prstGeom prst="rect">
            <a:avLst/>
          </a:prstGeom>
          <a:solidFill>
            <a:schemeClr val="accent1">
              <a:lumMod val="20000"/>
              <a:lumOff val="80000"/>
            </a:schemeClr>
          </a:solidFill>
          <a:ln w="12700">
            <a:solidFill>
              <a:schemeClr val="tx1"/>
            </a:solidFill>
          </a:ln>
        </p:spPr>
        <p:txBody>
          <a:bodyPr wrap="square" rtlCol="0">
            <a:spAutoFit/>
          </a:bodyPr>
          <a:lstStyle/>
          <a:p>
            <a:pPr algn="ctr"/>
            <a:r>
              <a:rPr lang="en-US" b="1" dirty="0" smtClean="0">
                <a:hlinkClick r:id="rId7" action="ppaction://hlinksldjump"/>
              </a:rPr>
              <a:t>Joy and </a:t>
            </a:r>
            <a:r>
              <a:rPr lang="en-US" b="1" dirty="0" err="1" smtClean="0">
                <a:hlinkClick r:id="rId7" action="ppaction://hlinksldjump"/>
              </a:rPr>
              <a:t>Sajed</a:t>
            </a:r>
            <a:endParaRPr lang="en-US" b="1" dirty="0"/>
          </a:p>
        </p:txBody>
      </p:sp>
      <p:sp>
        <p:nvSpPr>
          <p:cNvPr id="3" name="Rectangle 2"/>
          <p:cNvSpPr/>
          <p:nvPr/>
        </p:nvSpPr>
        <p:spPr>
          <a:xfrm>
            <a:off x="521594" y="3322106"/>
            <a:ext cx="2590800" cy="33902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lumMod val="95000"/>
                    <a:lumOff val="5000"/>
                  </a:schemeClr>
                </a:solidFill>
                <a:hlinkClick r:id="rId8" action="ppaction://hlinksldjump"/>
              </a:rPr>
              <a:t>Mamun</a:t>
            </a:r>
            <a:r>
              <a:rPr lang="en-US" b="1" dirty="0" smtClean="0">
                <a:solidFill>
                  <a:schemeClr val="tx1">
                    <a:lumMod val="95000"/>
                    <a:lumOff val="5000"/>
                  </a:schemeClr>
                </a:solidFill>
                <a:hlinkClick r:id="rId8" action="ppaction://hlinksldjump"/>
              </a:rPr>
              <a:t> and </a:t>
            </a:r>
            <a:r>
              <a:rPr lang="en-US" b="1" dirty="0" err="1" smtClean="0">
                <a:solidFill>
                  <a:schemeClr val="tx1">
                    <a:lumMod val="95000"/>
                    <a:lumOff val="5000"/>
                  </a:schemeClr>
                </a:solidFill>
                <a:hlinkClick r:id="rId8" action="ppaction://hlinksldjump"/>
              </a:rPr>
              <a:t>Akash</a:t>
            </a:r>
            <a:endParaRPr lang="en-US" b="1" dirty="0">
              <a:solidFill>
                <a:schemeClr val="tx1">
                  <a:lumMod val="95000"/>
                  <a:lumOff val="5000"/>
                </a:schemeClr>
              </a:solidFill>
            </a:endParaRPr>
          </a:p>
        </p:txBody>
      </p:sp>
      <p:sp>
        <p:nvSpPr>
          <p:cNvPr id="4" name="Rectangle 3"/>
          <p:cNvSpPr/>
          <p:nvPr/>
        </p:nvSpPr>
        <p:spPr>
          <a:xfrm>
            <a:off x="3346897" y="3322106"/>
            <a:ext cx="2743200" cy="30903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hlinkClick r:id="rId9" action="ppaction://hlinksldjump"/>
              </a:rPr>
              <a:t>Officer &amp; Passenger</a:t>
            </a:r>
            <a:endParaRPr lang="en-US" b="1" dirty="0">
              <a:solidFill>
                <a:schemeClr val="tx1">
                  <a:lumMod val="95000"/>
                  <a:lumOff val="5000"/>
                </a:schemeClr>
              </a:solidFill>
            </a:endParaRPr>
          </a:p>
        </p:txBody>
      </p:sp>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47800" y="3919416"/>
            <a:ext cx="2971800" cy="1995642"/>
          </a:xfrm>
          <a:prstGeom prst="rect">
            <a:avLst/>
          </a:pr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53000" y="3919416"/>
            <a:ext cx="3014028" cy="1995642"/>
          </a:xfrm>
          <a:prstGeom prst="rect">
            <a:avLst/>
          </a:pr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Rectangle 11"/>
          <p:cNvSpPr/>
          <p:nvPr/>
        </p:nvSpPr>
        <p:spPr>
          <a:xfrm>
            <a:off x="1447800" y="6004315"/>
            <a:ext cx="2971800" cy="32028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lumMod val="95000"/>
                    <a:lumOff val="5000"/>
                  </a:schemeClr>
                </a:solidFill>
                <a:hlinkClick r:id="rId12" action="ppaction://hlinksldjump"/>
              </a:rPr>
              <a:t>Akash</a:t>
            </a:r>
            <a:r>
              <a:rPr lang="en-US" b="1" dirty="0" smtClean="0">
                <a:solidFill>
                  <a:schemeClr val="tx1">
                    <a:lumMod val="95000"/>
                    <a:lumOff val="5000"/>
                  </a:schemeClr>
                </a:solidFill>
                <a:hlinkClick r:id="rId12" action="ppaction://hlinksldjump"/>
              </a:rPr>
              <a:t> and </a:t>
            </a:r>
            <a:r>
              <a:rPr lang="en-US" b="1" dirty="0" err="1" smtClean="0">
                <a:solidFill>
                  <a:schemeClr val="tx1">
                    <a:lumMod val="95000"/>
                    <a:lumOff val="5000"/>
                  </a:schemeClr>
                </a:solidFill>
                <a:hlinkClick r:id="rId12" action="ppaction://hlinksldjump"/>
              </a:rPr>
              <a:t>Mamun</a:t>
            </a:r>
            <a:endParaRPr lang="en-US" b="1" dirty="0">
              <a:solidFill>
                <a:schemeClr val="tx1">
                  <a:lumMod val="95000"/>
                  <a:lumOff val="5000"/>
                </a:schemeClr>
              </a:solidFill>
            </a:endParaRPr>
          </a:p>
        </p:txBody>
      </p:sp>
      <p:sp>
        <p:nvSpPr>
          <p:cNvPr id="13" name="Rectangle 12"/>
          <p:cNvSpPr/>
          <p:nvPr/>
        </p:nvSpPr>
        <p:spPr>
          <a:xfrm>
            <a:off x="4817586" y="6004315"/>
            <a:ext cx="3014028" cy="32028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lumMod val="95000"/>
                    <a:lumOff val="5000"/>
                  </a:schemeClr>
                </a:solidFill>
                <a:hlinkClick r:id="rId13" action="ppaction://hlinksldjump"/>
              </a:rPr>
              <a:t>Rabeya</a:t>
            </a:r>
            <a:r>
              <a:rPr lang="en-US" b="1" dirty="0" smtClean="0">
                <a:solidFill>
                  <a:schemeClr val="tx1">
                    <a:lumMod val="95000"/>
                    <a:lumOff val="5000"/>
                  </a:schemeClr>
                </a:solidFill>
                <a:hlinkClick r:id="rId13" action="ppaction://hlinksldjump"/>
              </a:rPr>
              <a:t> and </a:t>
            </a:r>
            <a:r>
              <a:rPr lang="en-US" b="1" dirty="0" err="1" smtClean="0">
                <a:solidFill>
                  <a:schemeClr val="tx1">
                    <a:lumMod val="95000"/>
                    <a:lumOff val="5000"/>
                  </a:schemeClr>
                </a:solidFill>
                <a:hlinkClick r:id="rId13" action="ppaction://hlinksldjump"/>
              </a:rPr>
              <a:t>Mery</a:t>
            </a:r>
            <a:endParaRPr lang="en-US" b="1" dirty="0">
              <a:solidFill>
                <a:schemeClr val="tx1">
                  <a:lumMod val="95000"/>
                  <a:lumOff val="5000"/>
                </a:schemeClr>
              </a:solidFill>
            </a:endParaRPr>
          </a:p>
        </p:txBody>
      </p:sp>
      <p:sp>
        <p:nvSpPr>
          <p:cNvPr id="14" name="Rectangle 13"/>
          <p:cNvSpPr/>
          <p:nvPr/>
        </p:nvSpPr>
        <p:spPr>
          <a:xfrm>
            <a:off x="1752600" y="685800"/>
            <a:ext cx="5867400" cy="526197"/>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lumMod val="95000"/>
                    <a:lumOff val="5000"/>
                  </a:schemeClr>
                </a:solidFill>
              </a:rPr>
              <a:t>Click on pictures captions</a:t>
            </a:r>
            <a:endParaRPr lang="en-US" sz="2400" b="1" dirty="0">
              <a:solidFill>
                <a:schemeClr val="tx1">
                  <a:lumMod val="95000"/>
                  <a:lumOff val="5000"/>
                </a:schemeClr>
              </a:solidFill>
            </a:endParaRPr>
          </a:p>
        </p:txBody>
      </p:sp>
    </p:spTree>
    <p:extLst>
      <p:ext uri="{BB962C8B-B14F-4D97-AF65-F5344CB8AC3E}">
        <p14:creationId xmlns:p14="http://schemas.microsoft.com/office/powerpoint/2010/main" val="316699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Where you.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8"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1+#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par>
                          <p:cTn id="35" fill="hold">
                            <p:stCondLst>
                              <p:cond delay="1500"/>
                            </p:stCondLst>
                            <p:childTnLst>
                              <p:par>
                                <p:cTn id="36" presetID="22" presetClass="entr" presetSubtype="8" fill="hold" grpId="0"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par>
                          <p:cTn id="39" fill="hold">
                            <p:stCondLst>
                              <p:cond delay="2000"/>
                            </p:stCondLst>
                            <p:childTnLst>
                              <p:par>
                                <p:cTn id="40" presetID="22" presetClass="entr" presetSubtype="8" fill="hold" grpId="0"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left)">
                                      <p:cBhvr>
                                        <p:cTn id="42" dur="500"/>
                                        <p:tgtEl>
                                          <p:spTgt spid="2"/>
                                        </p:tgtEl>
                                      </p:cBhvr>
                                    </p:animEffect>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par>
                          <p:cTn id="47" fill="hold">
                            <p:stCondLst>
                              <p:cond delay="30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xit" presetSubtype="4" fill="hold" grpId="1" nodeType="clickEffect">
                                  <p:stCondLst>
                                    <p:cond delay="0"/>
                                  </p:stCondLst>
                                  <p:childTnLst>
                                    <p:animEffect transition="out" filter="wipe(down)">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7" presetClass="entr" presetSubtype="1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fltVal val="0"/>
                                          </p:val>
                                        </p:tav>
                                        <p:tav tm="100000">
                                          <p:val>
                                            <p:strVal val="#ppt_w"/>
                                          </p:val>
                                        </p:tav>
                                      </p:tavLst>
                                    </p:anim>
                                    <p:anim calcmode="lin" valueType="num">
                                      <p:cBhvr>
                                        <p:cTn id="59"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4"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ver5.png"/>
          <p:cNvPicPr>
            <a:picLocks noChangeAspect="1"/>
          </p:cNvPicPr>
          <p:nvPr/>
        </p:nvPicPr>
        <p:blipFill>
          <a:blip r:embed="rId2"/>
          <a:stretch>
            <a:fillRect/>
          </a:stretch>
        </p:blipFill>
        <p:spPr>
          <a:xfrm>
            <a:off x="2739708" y="2375647"/>
            <a:ext cx="3583380" cy="2514600"/>
          </a:xfrm>
          <a:prstGeom prst="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 name="Rectangle 2"/>
          <p:cNvSpPr/>
          <p:nvPr/>
        </p:nvSpPr>
        <p:spPr>
          <a:xfrm>
            <a:off x="2744190" y="838200"/>
            <a:ext cx="3733800" cy="457200"/>
          </a:xfrm>
          <a:prstGeom prst="rect">
            <a:avLst/>
          </a:prstGeom>
          <a:solidFill>
            <a:schemeClr val="accent4">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tx1">
                    <a:lumMod val="95000"/>
                    <a:lumOff val="5000"/>
                  </a:schemeClr>
                </a:solidFill>
              </a:rPr>
              <a:t>Mamun</a:t>
            </a:r>
            <a:r>
              <a:rPr lang="en-US" sz="2400" b="1" dirty="0" smtClean="0">
                <a:solidFill>
                  <a:schemeClr val="tx1">
                    <a:lumMod val="95000"/>
                    <a:lumOff val="5000"/>
                  </a:schemeClr>
                </a:solidFill>
              </a:rPr>
              <a:t> and </a:t>
            </a:r>
            <a:r>
              <a:rPr lang="en-US" sz="2400" b="1" dirty="0" err="1" smtClean="0">
                <a:solidFill>
                  <a:schemeClr val="tx1">
                    <a:lumMod val="95000"/>
                    <a:lumOff val="5000"/>
                  </a:schemeClr>
                </a:solidFill>
              </a:rPr>
              <a:t>Akash</a:t>
            </a:r>
            <a:endParaRPr lang="en-US" sz="2400" b="1" dirty="0">
              <a:solidFill>
                <a:schemeClr val="tx1">
                  <a:lumMod val="95000"/>
                  <a:lumOff val="5000"/>
                </a:schemeClr>
              </a:solidFill>
            </a:endParaRPr>
          </a:p>
        </p:txBody>
      </p:sp>
      <p:sp>
        <p:nvSpPr>
          <p:cNvPr id="4" name="Rounded Rectangular Callout 3"/>
          <p:cNvSpPr/>
          <p:nvPr/>
        </p:nvSpPr>
        <p:spPr>
          <a:xfrm>
            <a:off x="609600" y="1676400"/>
            <a:ext cx="3200400" cy="699247"/>
          </a:xfrm>
          <a:prstGeom prst="wedgeRoundRectCallout">
            <a:avLst>
              <a:gd name="adj1" fmla="val 45602"/>
              <a:gd name="adj2" fmla="val 183468"/>
              <a:gd name="adj3" fmla="val 16667"/>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lumMod val="95000"/>
                    <a:lumOff val="5000"/>
                  </a:schemeClr>
                </a:solidFill>
              </a:rPr>
              <a:t>Akash</a:t>
            </a:r>
            <a:r>
              <a:rPr lang="en-US" b="1" dirty="0" smtClean="0">
                <a:solidFill>
                  <a:schemeClr val="tx1">
                    <a:lumMod val="95000"/>
                    <a:lumOff val="5000"/>
                  </a:schemeClr>
                </a:solidFill>
              </a:rPr>
              <a:t>, I would like you to meet …</a:t>
            </a:r>
            <a:endParaRPr lang="en-US" b="1" dirty="0">
              <a:solidFill>
                <a:schemeClr val="tx1">
                  <a:lumMod val="95000"/>
                  <a:lumOff val="5000"/>
                </a:schemeClr>
              </a:solidFill>
            </a:endParaRPr>
          </a:p>
        </p:txBody>
      </p:sp>
      <p:sp>
        <p:nvSpPr>
          <p:cNvPr id="5" name="Rounded Rectangular Callout 4"/>
          <p:cNvSpPr/>
          <p:nvPr/>
        </p:nvSpPr>
        <p:spPr>
          <a:xfrm>
            <a:off x="4876800" y="1676400"/>
            <a:ext cx="3733800" cy="1143000"/>
          </a:xfrm>
          <a:prstGeom prst="wedgeRoundRectCallout">
            <a:avLst>
              <a:gd name="adj1" fmla="val -61890"/>
              <a:gd name="adj2" fmla="val 115869"/>
              <a:gd name="adj3" fmla="val 16667"/>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Hello ! My name is </a:t>
            </a:r>
            <a:r>
              <a:rPr lang="en-US" b="1" dirty="0" err="1" smtClean="0">
                <a:solidFill>
                  <a:schemeClr val="tx1">
                    <a:lumMod val="95000"/>
                    <a:lumOff val="5000"/>
                  </a:schemeClr>
                </a:solidFill>
              </a:rPr>
              <a:t>Akash</a:t>
            </a:r>
            <a:r>
              <a:rPr lang="en-US" b="1" dirty="0" smtClean="0">
                <a:solidFill>
                  <a:schemeClr val="tx1">
                    <a:lumMod val="95000"/>
                    <a:lumOff val="5000"/>
                  </a:schemeClr>
                </a:solidFill>
              </a:rPr>
              <a:t>. I`m sorry, I could not catch your name.</a:t>
            </a:r>
            <a:endParaRPr lang="en-US" b="1" dirty="0">
              <a:solidFill>
                <a:schemeClr val="tx1">
                  <a:lumMod val="95000"/>
                  <a:lumOff val="5000"/>
                </a:schemeClr>
              </a:solidFill>
            </a:endParaRPr>
          </a:p>
        </p:txBody>
      </p:sp>
      <p:sp>
        <p:nvSpPr>
          <p:cNvPr id="6" name="Rounded Rectangular Callout 5"/>
          <p:cNvSpPr/>
          <p:nvPr/>
        </p:nvSpPr>
        <p:spPr>
          <a:xfrm>
            <a:off x="609600" y="1676400"/>
            <a:ext cx="3200400" cy="699247"/>
          </a:xfrm>
          <a:prstGeom prst="wedgeRoundRectCallout">
            <a:avLst>
              <a:gd name="adj1" fmla="val 32528"/>
              <a:gd name="adj2" fmla="val 204808"/>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James. James Collins. Nice to meet you.</a:t>
            </a:r>
            <a:endParaRPr lang="en-US" b="1" dirty="0">
              <a:solidFill>
                <a:schemeClr val="tx1">
                  <a:lumMod val="95000"/>
                  <a:lumOff val="5000"/>
                </a:schemeClr>
              </a:solidFill>
            </a:endParaRPr>
          </a:p>
        </p:txBody>
      </p:sp>
      <p:sp>
        <p:nvSpPr>
          <p:cNvPr id="7" name="Rounded Rectangular Callout 6"/>
          <p:cNvSpPr/>
          <p:nvPr/>
        </p:nvSpPr>
        <p:spPr>
          <a:xfrm>
            <a:off x="4876800" y="1676400"/>
            <a:ext cx="3733800" cy="1143000"/>
          </a:xfrm>
          <a:prstGeom prst="wedgeRoundRectCallout">
            <a:avLst>
              <a:gd name="adj1" fmla="val -60155"/>
              <a:gd name="adj2" fmla="val 112077"/>
              <a:gd name="adj3" fmla="val 16667"/>
            </a:avLst>
          </a:prstGeom>
          <a:solidFill>
            <a:schemeClr val="accent4">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Nice to meet you, too. Where are you from, James ?</a:t>
            </a:r>
            <a:endParaRPr lang="en-US" b="1" dirty="0">
              <a:solidFill>
                <a:schemeClr val="tx1">
                  <a:lumMod val="95000"/>
                  <a:lumOff val="5000"/>
                </a:schemeClr>
              </a:solidFill>
            </a:endParaRPr>
          </a:p>
        </p:txBody>
      </p:sp>
      <p:sp>
        <p:nvSpPr>
          <p:cNvPr id="8" name="Rounded Rectangular Callout 7"/>
          <p:cNvSpPr/>
          <p:nvPr/>
        </p:nvSpPr>
        <p:spPr>
          <a:xfrm>
            <a:off x="609600" y="1676400"/>
            <a:ext cx="3200400" cy="699247"/>
          </a:xfrm>
          <a:prstGeom prst="wedgeRoundRectCallout">
            <a:avLst>
              <a:gd name="adj1" fmla="val 31883"/>
              <a:gd name="adj2" fmla="val 196953"/>
              <a:gd name="adj3" fmla="val 16667"/>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I`m from England.</a:t>
            </a:r>
            <a:endParaRPr lang="en-US" b="1" dirty="0">
              <a:solidFill>
                <a:schemeClr val="tx1">
                  <a:lumMod val="95000"/>
                  <a:lumOff val="5000"/>
                </a:schemeClr>
              </a:solidFill>
            </a:endParaRPr>
          </a:p>
        </p:txBody>
      </p:sp>
      <p:sp>
        <p:nvSpPr>
          <p:cNvPr id="11" name="Rounded Rectangular Callout 10"/>
          <p:cNvSpPr/>
          <p:nvPr/>
        </p:nvSpPr>
        <p:spPr>
          <a:xfrm>
            <a:off x="7772400" y="4419600"/>
            <a:ext cx="838200" cy="470647"/>
          </a:xfrm>
          <a:prstGeom prst="wedgeRoundRectCallout">
            <a:avLst>
              <a:gd name="adj1" fmla="val -120364"/>
              <a:gd name="adj2" fmla="val 32400"/>
              <a:gd name="adj3" fmla="val 16667"/>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hlinkClick r:id="rId3" action="ppaction://hlinksldjump"/>
              </a:rPr>
              <a:t>back</a:t>
            </a:r>
            <a:endParaRPr lang="en-US" dirty="0"/>
          </a:p>
        </p:txBody>
      </p:sp>
    </p:spTree>
    <p:extLst>
      <p:ext uri="{BB962C8B-B14F-4D97-AF65-F5344CB8AC3E}">
        <p14:creationId xmlns:p14="http://schemas.microsoft.com/office/powerpoint/2010/main" val="1547439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762000"/>
            <a:ext cx="6324600" cy="707886"/>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000" b="1" dirty="0" smtClean="0"/>
              <a:t>A conversation between immigration officer and passenger</a:t>
            </a:r>
            <a:endParaRPr lang="en-US" sz="2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2584" y="2599765"/>
            <a:ext cx="4058216" cy="3169860"/>
          </a:xfrm>
          <a:prstGeom prst="rect">
            <a:avLst/>
          </a:pr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Rounded Rectangular Callout 3"/>
          <p:cNvSpPr/>
          <p:nvPr/>
        </p:nvSpPr>
        <p:spPr>
          <a:xfrm>
            <a:off x="1018892" y="1828799"/>
            <a:ext cx="2743200" cy="762000"/>
          </a:xfrm>
          <a:prstGeom prst="wedgeRoundRectCallout">
            <a:avLst>
              <a:gd name="adj1" fmla="val 40564"/>
              <a:gd name="adj2" fmla="val 101324"/>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Your name , Sir ?</a:t>
            </a:r>
            <a:endParaRPr lang="en-US" sz="2000" b="1" dirty="0">
              <a:solidFill>
                <a:schemeClr val="tx1">
                  <a:lumMod val="95000"/>
                  <a:lumOff val="5000"/>
                </a:schemeClr>
              </a:solidFill>
            </a:endParaRPr>
          </a:p>
        </p:txBody>
      </p:sp>
      <p:sp>
        <p:nvSpPr>
          <p:cNvPr id="5" name="Rounded Rectangular Callout 4"/>
          <p:cNvSpPr/>
          <p:nvPr/>
        </p:nvSpPr>
        <p:spPr>
          <a:xfrm>
            <a:off x="4991100" y="1859265"/>
            <a:ext cx="2667000" cy="762000"/>
          </a:xfrm>
          <a:prstGeom prst="wedgeRoundRectCallout">
            <a:avLst>
              <a:gd name="adj1" fmla="val -45367"/>
              <a:gd name="adj2" fmla="val 120735"/>
              <a:gd name="adj3" fmla="val 16667"/>
            </a:avLst>
          </a:prstGeom>
          <a:solidFill>
            <a:schemeClr val="accent3">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Robert Smith.</a:t>
            </a:r>
            <a:endParaRPr lang="en-US" sz="2000" b="1" dirty="0">
              <a:solidFill>
                <a:schemeClr val="tx1">
                  <a:lumMod val="95000"/>
                  <a:lumOff val="5000"/>
                </a:schemeClr>
              </a:solidFill>
            </a:endParaRPr>
          </a:p>
        </p:txBody>
      </p:sp>
      <p:sp>
        <p:nvSpPr>
          <p:cNvPr id="6" name="Rounded Rectangular Callout 5"/>
          <p:cNvSpPr/>
          <p:nvPr/>
        </p:nvSpPr>
        <p:spPr>
          <a:xfrm>
            <a:off x="457200" y="1819833"/>
            <a:ext cx="3276600" cy="762000"/>
          </a:xfrm>
          <a:prstGeom prst="wedgeRoundRectCallout">
            <a:avLst>
              <a:gd name="adj1" fmla="val 42368"/>
              <a:gd name="adj2" fmla="val 101323"/>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Where do you come from, Mr. Smith ?</a:t>
            </a:r>
            <a:endParaRPr lang="en-US" b="1" dirty="0">
              <a:solidFill>
                <a:schemeClr val="tx1">
                  <a:lumMod val="95000"/>
                  <a:lumOff val="5000"/>
                </a:schemeClr>
              </a:solidFill>
            </a:endParaRPr>
          </a:p>
        </p:txBody>
      </p:sp>
      <p:sp>
        <p:nvSpPr>
          <p:cNvPr id="7" name="Rounded Rectangular Callout 6"/>
          <p:cNvSpPr/>
          <p:nvPr/>
        </p:nvSpPr>
        <p:spPr>
          <a:xfrm>
            <a:off x="4991100" y="1868231"/>
            <a:ext cx="2667000" cy="762000"/>
          </a:xfrm>
          <a:prstGeom prst="wedgeRoundRectCallout">
            <a:avLst>
              <a:gd name="adj1" fmla="val -44026"/>
              <a:gd name="adj2" fmla="val 115441"/>
              <a:gd name="adj3" fmla="val 16667"/>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Australia</a:t>
            </a:r>
            <a:endParaRPr lang="en-US" sz="2000" b="1" dirty="0">
              <a:solidFill>
                <a:schemeClr val="tx1">
                  <a:lumMod val="95000"/>
                  <a:lumOff val="5000"/>
                </a:schemeClr>
              </a:solidFill>
            </a:endParaRPr>
          </a:p>
        </p:txBody>
      </p:sp>
      <p:sp>
        <p:nvSpPr>
          <p:cNvPr id="8" name="Rounded Rectangular Callout 7"/>
          <p:cNvSpPr/>
          <p:nvPr/>
        </p:nvSpPr>
        <p:spPr>
          <a:xfrm>
            <a:off x="485492" y="1838720"/>
            <a:ext cx="3276600" cy="762000"/>
          </a:xfrm>
          <a:prstGeom prst="wedgeRoundRectCallout">
            <a:avLst>
              <a:gd name="adj1" fmla="val 41137"/>
              <a:gd name="adj2" fmla="val 103088"/>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And where are you coming from now ?</a:t>
            </a:r>
            <a:endParaRPr lang="en-US" b="1" dirty="0">
              <a:solidFill>
                <a:schemeClr val="tx1">
                  <a:lumMod val="95000"/>
                  <a:lumOff val="5000"/>
                </a:schemeClr>
              </a:solidFill>
            </a:endParaRPr>
          </a:p>
        </p:txBody>
      </p:sp>
      <p:sp>
        <p:nvSpPr>
          <p:cNvPr id="9" name="Rounded Rectangular Callout 8"/>
          <p:cNvSpPr/>
          <p:nvPr/>
        </p:nvSpPr>
        <p:spPr>
          <a:xfrm>
            <a:off x="4919382" y="1868231"/>
            <a:ext cx="2895600" cy="762000"/>
          </a:xfrm>
          <a:prstGeom prst="wedgeRoundRectCallout">
            <a:avLst>
              <a:gd name="adj1" fmla="val -44053"/>
              <a:gd name="adj2" fmla="val 111912"/>
              <a:gd name="adj3" fmla="val 16667"/>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I am coming from London.</a:t>
            </a:r>
            <a:endParaRPr lang="en-US" b="1" dirty="0">
              <a:solidFill>
                <a:schemeClr val="tx1">
                  <a:lumMod val="95000"/>
                  <a:lumOff val="5000"/>
                </a:schemeClr>
              </a:solidFill>
            </a:endParaRPr>
          </a:p>
        </p:txBody>
      </p:sp>
      <p:sp>
        <p:nvSpPr>
          <p:cNvPr id="10" name="Rounded Rectangular Callout 9"/>
          <p:cNvSpPr/>
          <p:nvPr/>
        </p:nvSpPr>
        <p:spPr>
          <a:xfrm>
            <a:off x="457200" y="1681440"/>
            <a:ext cx="3429000" cy="982966"/>
          </a:xfrm>
          <a:prstGeom prst="wedgeRoundRectCallout">
            <a:avLst>
              <a:gd name="adj1" fmla="val 34853"/>
              <a:gd name="adj2" fmla="val 81324"/>
              <a:gd name="adj3" fmla="val 16667"/>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Welcome to Bangladesh, Sir. Have a nice day.</a:t>
            </a:r>
            <a:endParaRPr lang="en-US" b="1" dirty="0">
              <a:solidFill>
                <a:schemeClr val="tx1">
                  <a:lumMod val="95000"/>
                  <a:lumOff val="5000"/>
                </a:schemeClr>
              </a:solidFill>
            </a:endParaRPr>
          </a:p>
        </p:txBody>
      </p:sp>
      <p:sp>
        <p:nvSpPr>
          <p:cNvPr id="11" name="Rounded Rectangular Callout 10"/>
          <p:cNvSpPr/>
          <p:nvPr/>
        </p:nvSpPr>
        <p:spPr>
          <a:xfrm>
            <a:off x="5068421" y="1837765"/>
            <a:ext cx="2438400" cy="762000"/>
          </a:xfrm>
          <a:prstGeom prst="wedgeRoundRectCallout">
            <a:avLst>
              <a:gd name="adj1" fmla="val -54154"/>
              <a:gd name="adj2" fmla="val 127794"/>
              <a:gd name="adj3" fmla="val 16667"/>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lumMod val="95000"/>
                    <a:lumOff val="5000"/>
                  </a:schemeClr>
                </a:solidFill>
              </a:rPr>
              <a:t>Thank you.</a:t>
            </a:r>
            <a:endParaRPr lang="en-US" b="1" dirty="0">
              <a:solidFill>
                <a:schemeClr val="tx1">
                  <a:lumMod val="95000"/>
                  <a:lumOff val="5000"/>
                </a:schemeClr>
              </a:solidFill>
            </a:endParaRPr>
          </a:p>
        </p:txBody>
      </p:sp>
      <p:sp>
        <p:nvSpPr>
          <p:cNvPr id="12" name="Rounded Rectangular Callout 11"/>
          <p:cNvSpPr/>
          <p:nvPr/>
        </p:nvSpPr>
        <p:spPr>
          <a:xfrm>
            <a:off x="7442948" y="5229920"/>
            <a:ext cx="1066800" cy="539705"/>
          </a:xfrm>
          <a:prstGeom prst="wedgeRoundRectCallout">
            <a:avLst>
              <a:gd name="adj1" fmla="val -93942"/>
              <a:gd name="adj2" fmla="val 20144"/>
              <a:gd name="adj3"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hlinkClick r:id="rId3" action="ppaction://hlinksldjump"/>
              </a:rPr>
              <a:t>back</a:t>
            </a:r>
            <a:endParaRPr lang="en-US" dirty="0"/>
          </a:p>
        </p:txBody>
      </p:sp>
    </p:spTree>
    <p:extLst>
      <p:ext uri="{BB962C8B-B14F-4D97-AF65-F5344CB8AC3E}">
        <p14:creationId xmlns:p14="http://schemas.microsoft.com/office/powerpoint/2010/main" val="152040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up)">
                                      <p:cBhvr>
                                        <p:cTn id="52"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animEffect transition="in" filter="fade">
                                      <p:cBhvr>
                                        <p:cTn id="59"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1977</TotalTime>
  <Words>1178</Words>
  <Application>Microsoft Office PowerPoint</Application>
  <PresentationFormat>On-screen Show (4:3)</PresentationFormat>
  <Paragraphs>142</Paragraphs>
  <Slides>21</Slides>
  <Notes>10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Impact</vt:lpstr>
      <vt:lpstr>Verdana</vt:lpstr>
      <vt:lpstr>Wingdings</vt:lpstr>
      <vt:lpstr>Wingdings 2</vt:lpstr>
      <vt:lpstr>Aspect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Harun</dc:creator>
  <cp:lastModifiedBy>MR.HARUN</cp:lastModifiedBy>
  <cp:revision>214</cp:revision>
  <dcterms:created xsi:type="dcterms:W3CDTF">2006-08-16T00:00:00Z</dcterms:created>
  <dcterms:modified xsi:type="dcterms:W3CDTF">2015-06-25T07:30:18Z</dcterms:modified>
</cp:coreProperties>
</file>